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59" r:id="rId3"/>
    <p:sldId id="257" r:id="rId4"/>
    <p:sldId id="261" r:id="rId5"/>
    <p:sldId id="258" r:id="rId6"/>
    <p:sldId id="265" r:id="rId7"/>
    <p:sldId id="260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5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0AF09-DA55-564A-8DCB-77FC38544566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96301-F2F4-304A-A6B9-EC56BB2BAC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32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96301-F2F4-304A-A6B9-EC56BB2BAC7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16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317" y="433289"/>
            <a:ext cx="4062960" cy="3347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71105" y="3930520"/>
            <a:ext cx="590751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4000" b="1" u="sng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Group Training </a:t>
            </a:r>
            <a:r>
              <a:rPr lang="en-US" sz="4000" b="1" u="sng" dirty="0">
                <a:solidFill>
                  <a:srgbClr val="FFFFFF"/>
                </a:solidFill>
                <a:latin typeface="Copperplate Gothic Light"/>
                <a:cs typeface="Copperplate Gothic Light"/>
              </a:rPr>
              <a:t>&amp; </a:t>
            </a:r>
            <a:endParaRPr lang="en-US" sz="4000" b="1" u="sng" dirty="0" smtClean="0">
              <a:solidFill>
                <a:srgbClr val="FFFFFF"/>
              </a:solidFill>
              <a:latin typeface="Copperplate Gothic Light"/>
              <a:cs typeface="Copperplate Gothic Light"/>
            </a:endParaRPr>
          </a:p>
          <a:p>
            <a:pPr lvl="0" algn="ctr"/>
            <a:r>
              <a:rPr lang="en-US" sz="4000" b="1" u="sng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Mentoring</a:t>
            </a:r>
            <a:r>
              <a:rPr lang="en-US" sz="4000" b="1" u="sng" dirty="0">
                <a:solidFill>
                  <a:srgbClr val="FFFFFF"/>
                </a:solidFill>
                <a:latin typeface="Copperplate Gothic Light"/>
                <a:cs typeface="Copperplate Gothic Light"/>
              </a:rPr>
              <a:t> </a:t>
            </a:r>
            <a:r>
              <a:rPr lang="en-US" sz="4000" b="1" u="sng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Program</a:t>
            </a:r>
          </a:p>
          <a:p>
            <a:pPr lvl="0" algn="ctr"/>
            <a:endParaRPr lang="en-US" sz="2400" dirty="0" smtClean="0">
              <a:solidFill>
                <a:srgbClr val="FFFFFF"/>
              </a:solidFill>
              <a:latin typeface="Copperplate Gothic Light"/>
              <a:cs typeface="Copperplate Gothic Light"/>
            </a:endParaRPr>
          </a:p>
          <a:p>
            <a:pPr lvl="0" algn="ctr"/>
            <a:r>
              <a:rPr lang="en-US" sz="24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4 - 6 Week Program </a:t>
            </a:r>
          </a:p>
          <a:p>
            <a:pPr lvl="0" algn="ctr"/>
            <a:endParaRPr lang="en-US" sz="2000" b="1" u="sng" dirty="0">
              <a:solidFill>
                <a:srgbClr val="FFFFFF"/>
              </a:solidFill>
              <a:latin typeface="Copperplate Gothic Light"/>
              <a:cs typeface="Copperplate Gothic Light"/>
            </a:endParaRPr>
          </a:p>
          <a:p>
            <a:pPr algn="ctr"/>
            <a:r>
              <a:rPr lang="en-US" sz="20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(Prepared and sent in  </a:t>
            </a:r>
            <a:r>
              <a:rPr lang="en-US" sz="2000" dirty="0" smtClean="0">
                <a:solidFill>
                  <a:srgbClr val="FF0080"/>
                </a:solidFill>
                <a:latin typeface="Engravers MT"/>
                <a:cs typeface="Copperplate Gothic Light"/>
              </a:rPr>
              <a:t>April</a:t>
            </a:r>
            <a:r>
              <a:rPr lang="en-US" sz="2000" dirty="0" smtClean="0">
                <a:solidFill>
                  <a:srgbClr val="FF0080"/>
                </a:solidFill>
                <a:latin typeface="Engravers MT"/>
                <a:cs typeface="Engravers MT"/>
              </a:rPr>
              <a:t> </a:t>
            </a:r>
            <a:r>
              <a:rPr lang="en-US" sz="2000" dirty="0" smtClean="0">
                <a:solidFill>
                  <a:srgbClr val="FF0080"/>
                </a:solidFill>
                <a:latin typeface="Engravers MT"/>
                <a:cs typeface="Engravers MT"/>
              </a:rPr>
              <a:t>- </a:t>
            </a:r>
            <a:r>
              <a:rPr lang="en-US" sz="2000" dirty="0" smtClean="0">
                <a:solidFill>
                  <a:srgbClr val="FF0080"/>
                </a:solidFill>
                <a:latin typeface="Engravers MT"/>
                <a:cs typeface="Engravers MT"/>
              </a:rPr>
              <a:t>2023</a:t>
            </a:r>
            <a:r>
              <a:rPr lang="en-US" sz="2000" dirty="0" smtClean="0">
                <a:solidFill>
                  <a:srgbClr val="FFFFFF"/>
                </a:solidFill>
                <a:latin typeface="Copperplate Gothic Light"/>
                <a:cs typeface="Copperplate Gothic Light"/>
              </a:rPr>
              <a:t>)</a:t>
            </a:r>
            <a:endParaRPr lang="en-US" sz="2000" dirty="0">
              <a:solidFill>
                <a:srgbClr val="FF0080"/>
              </a:solidFill>
              <a:latin typeface="Engravers MT"/>
              <a:cs typeface="Engravers M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48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57065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u="sng" dirty="0" smtClean="0">
                <a:latin typeface="Engravers MT"/>
                <a:cs typeface="Engravers MT"/>
              </a:rPr>
              <a:t>Training </a:t>
            </a:r>
            <a:r>
              <a:rPr lang="en-US" sz="3000" u="sng" dirty="0">
                <a:latin typeface="Engravers MT"/>
                <a:cs typeface="Engravers MT"/>
              </a:rPr>
              <a:t>&amp; </a:t>
            </a:r>
            <a:r>
              <a:rPr lang="en-US" sz="3000" u="sng" dirty="0" smtClean="0">
                <a:latin typeface="Engravers MT"/>
                <a:cs typeface="Engravers MT"/>
              </a:rPr>
              <a:t>Support</a:t>
            </a:r>
            <a:r>
              <a:rPr lang="en-US" sz="3000" u="sng" dirty="0">
                <a:latin typeface="Engravers MT"/>
                <a:cs typeface="Engravers MT"/>
              </a:rPr>
              <a:t> </a:t>
            </a:r>
            <a:r>
              <a:rPr lang="en-US" sz="3000" u="sng" dirty="0" smtClean="0">
                <a:latin typeface="Engravers MT"/>
                <a:cs typeface="Engravers MT"/>
              </a:rPr>
              <a:t>Program</a:t>
            </a:r>
            <a:r>
              <a:rPr lang="en-US" sz="3000" u="sng" dirty="0">
                <a:latin typeface="Engravers MT"/>
                <a:cs typeface="Engravers MT"/>
              </a:rPr>
              <a:t> </a:t>
            </a:r>
            <a:endParaRPr lang="en-GB" sz="3000" dirty="0">
              <a:latin typeface="Engravers MT"/>
              <a:cs typeface="Engravers MT"/>
            </a:endParaRPr>
          </a:p>
          <a:p>
            <a:r>
              <a:rPr lang="en-US" dirty="0"/>
              <a:t> </a:t>
            </a:r>
            <a:endParaRPr lang="en-GB" dirty="0"/>
          </a:p>
          <a:p>
            <a:pPr algn="ctr"/>
            <a:r>
              <a:rPr lang="en-US" sz="2800" dirty="0" smtClean="0">
                <a:solidFill>
                  <a:srgbClr val="FF0080"/>
                </a:solidFill>
                <a:latin typeface="Engravers MT"/>
                <a:cs typeface="Engravers MT"/>
              </a:rPr>
              <a:t>Overview </a:t>
            </a:r>
          </a:p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This program is designed to develop the style &amp; skills of your staff operating on the telephone. </a:t>
            </a:r>
            <a:r>
              <a:rPr lang="en-US" dirty="0"/>
              <a:t>S</a:t>
            </a:r>
            <a:r>
              <a:rPr lang="en-US" dirty="0" smtClean="0"/>
              <a:t>howing the team easy ways to begin helping clients to buy (rather than trying to sell to them), by increasing their productivity and improving attitudes in the office. </a:t>
            </a:r>
          </a:p>
          <a:p>
            <a:pPr algn="ctr"/>
            <a:endParaRPr lang="en-US" dirty="0"/>
          </a:p>
          <a:p>
            <a:r>
              <a:rPr lang="en-US" dirty="0" smtClean="0"/>
              <a:t>As part of the discovery mission we will look at all telephone activity within your business or team to gain a full understanding of the sales cycle, and the hurdles your team needs to overcome when speaking with clients on the telephone. We then tailor a Telemarketing </a:t>
            </a:r>
            <a:r>
              <a:rPr lang="en-US" dirty="0"/>
              <a:t>Masterclass to </a:t>
            </a:r>
            <a:r>
              <a:rPr lang="en-US" dirty="0" smtClean="0"/>
              <a:t>make sure that everyone gets what they need to increase their confidence and their strike rate. Aimed to give structure, we look to enhance </a:t>
            </a:r>
            <a:r>
              <a:rPr lang="en-US" dirty="0"/>
              <a:t>your </a:t>
            </a:r>
            <a:r>
              <a:rPr lang="en-US" dirty="0" smtClean="0"/>
              <a:t>teams own </a:t>
            </a:r>
            <a:r>
              <a:rPr lang="en-US" dirty="0"/>
              <a:t>style and give </a:t>
            </a:r>
            <a:r>
              <a:rPr lang="en-US" dirty="0" smtClean="0"/>
              <a:t>them back control </a:t>
            </a:r>
            <a:r>
              <a:rPr lang="en-US" dirty="0"/>
              <a:t>of </a:t>
            </a:r>
            <a:r>
              <a:rPr lang="en-US" dirty="0" smtClean="0"/>
              <a:t>their </a:t>
            </a:r>
            <a:r>
              <a:rPr lang="en-US" dirty="0"/>
              <a:t>conversations. We will create </a:t>
            </a:r>
            <a:r>
              <a:rPr lang="en-US" dirty="0" smtClean="0"/>
              <a:t>an action plan </a:t>
            </a:r>
            <a:r>
              <a:rPr lang="en-US" dirty="0"/>
              <a:t>to gather all the ammunition </a:t>
            </a:r>
            <a:r>
              <a:rPr lang="en-US" dirty="0" smtClean="0"/>
              <a:t>we’ll </a:t>
            </a:r>
            <a:r>
              <a:rPr lang="en-US" dirty="0"/>
              <a:t>need to </a:t>
            </a:r>
            <a:r>
              <a:rPr lang="en-US" dirty="0" smtClean="0"/>
              <a:t>perfect the </a:t>
            </a:r>
            <a:r>
              <a:rPr lang="en-US" dirty="0"/>
              <a:t>pitch, and begin building a “wish-list” of prospects </a:t>
            </a:r>
            <a:r>
              <a:rPr lang="en-US" dirty="0" smtClean="0"/>
              <a:t>and strategic partnerships to </a:t>
            </a:r>
            <a:r>
              <a:rPr lang="en-US" dirty="0"/>
              <a:t>target.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Materials will be provided for all attendees and this program also includes the </a:t>
            </a:r>
          </a:p>
          <a:p>
            <a:r>
              <a:rPr lang="en-US" dirty="0" smtClean="0"/>
              <a:t>follow up webinar. As discussed, being able to run the session at your own </a:t>
            </a:r>
          </a:p>
          <a:p>
            <a:r>
              <a:rPr lang="en-US" dirty="0" smtClean="0"/>
              <a:t>office will help to keep costs down.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Proposed Date: </a:t>
            </a:r>
            <a:r>
              <a:rPr lang="en-US" dirty="0" smtClean="0">
                <a:solidFill>
                  <a:srgbClr val="FF0080"/>
                </a:solidFill>
                <a:latin typeface="Engravers MT"/>
                <a:cs typeface="Engravers MT"/>
              </a:rPr>
              <a:t> </a:t>
            </a:r>
            <a:r>
              <a:rPr lang="en-US" dirty="0" smtClean="0">
                <a:solidFill>
                  <a:srgbClr val="FF0080"/>
                </a:solidFill>
                <a:latin typeface="Engravers MT"/>
                <a:cs typeface="Engravers MT"/>
              </a:rPr>
              <a:t>July 2023</a:t>
            </a:r>
            <a:endParaRPr lang="en-US" dirty="0" smtClean="0">
              <a:solidFill>
                <a:srgbClr val="FF0080"/>
              </a:solidFill>
              <a:latin typeface="Engravers MT"/>
              <a:cs typeface="Engravers MT"/>
            </a:endParaRPr>
          </a:p>
          <a:p>
            <a:r>
              <a:rPr lang="en-US" dirty="0" smtClean="0"/>
              <a:t> </a:t>
            </a:r>
          </a:p>
        </p:txBody>
      </p:sp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882" y="5238750"/>
            <a:ext cx="1547530" cy="132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6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882" y="5238750"/>
            <a:ext cx="1547530" cy="132645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5750" y="635108"/>
            <a:ext cx="857166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Engravers MT"/>
                <a:cs typeface="Engravers MT"/>
              </a:rPr>
              <a:t>Discovery Mission</a:t>
            </a:r>
            <a:endParaRPr lang="en-GB" sz="3200" dirty="0">
              <a:latin typeface="Engravers MT"/>
              <a:cs typeface="Engravers MT"/>
            </a:endParaRPr>
          </a:p>
          <a:p>
            <a:pPr algn="ctr"/>
            <a:r>
              <a:rPr lang="en-US" dirty="0"/>
              <a:t> </a:t>
            </a:r>
            <a:endParaRPr lang="en-GB" dirty="0"/>
          </a:p>
          <a:p>
            <a:pPr algn="ctr"/>
            <a:r>
              <a:rPr lang="en-US" sz="2800" dirty="0" smtClean="0">
                <a:solidFill>
                  <a:srgbClr val="FF0080"/>
                </a:solidFill>
                <a:latin typeface="Engravers MT"/>
                <a:cs typeface="Engravers MT"/>
              </a:rPr>
              <a:t>Mission overview </a:t>
            </a:r>
          </a:p>
          <a:p>
            <a:pPr algn="ctr"/>
            <a:r>
              <a:rPr lang="en-US" dirty="0" smtClean="0"/>
              <a:t>(Includes)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 </a:t>
            </a:r>
            <a:r>
              <a:rPr lang="en-GB" dirty="0"/>
              <a:t>pre-engagement questionnaire for all attendees to fill in prior to my visit. This take less than 10 minutes for them to complete, and allows me to tweak the </a:t>
            </a:r>
            <a:r>
              <a:rPr lang="en-GB" dirty="0" smtClean="0"/>
              <a:t>session to </a:t>
            </a:r>
            <a:r>
              <a:rPr lang="en-GB" dirty="0"/>
              <a:t>make sure they get everything THEY need from our time together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 Zoom interview </a:t>
            </a:r>
            <a:r>
              <a:rPr lang="en-GB" dirty="0"/>
              <a:t>with you and the team leaders to discuss what areas YOU want to address </a:t>
            </a:r>
            <a:r>
              <a:rPr lang="en-GB" dirty="0" smtClean="0"/>
              <a:t>and </a:t>
            </a:r>
            <a:r>
              <a:rPr lang="en-GB" dirty="0"/>
              <a:t>the issues you see with specific staff. This usually </a:t>
            </a:r>
            <a:r>
              <a:rPr lang="en-GB" dirty="0" smtClean="0"/>
              <a:t>takes </a:t>
            </a:r>
            <a:r>
              <a:rPr lang="en-GB" dirty="0"/>
              <a:t>30 </a:t>
            </a:r>
            <a:r>
              <a:rPr lang="en-GB" dirty="0" smtClean="0"/>
              <a:t>– 60 mins.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 </a:t>
            </a:r>
            <a:r>
              <a:rPr lang="en-GB" dirty="0"/>
              <a:t>will request to see any marketing literature that is being send out to </a:t>
            </a:r>
            <a:r>
              <a:rPr lang="en-GB" dirty="0" smtClean="0"/>
              <a:t>prospects to review, feedback and make some </a:t>
            </a:r>
            <a:r>
              <a:rPr lang="en-GB" dirty="0"/>
              <a:t>recommendations</a:t>
            </a:r>
            <a:r>
              <a:rPr lang="en-GB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Onsite observation isn’t essential and does cost extra – (Not </a:t>
            </a:r>
            <a:r>
              <a:rPr lang="en-GB" dirty="0"/>
              <a:t>I</a:t>
            </a:r>
            <a:r>
              <a:rPr lang="en-GB" dirty="0" smtClean="0"/>
              <a:t>ncluded)</a:t>
            </a:r>
          </a:p>
          <a:p>
            <a:r>
              <a:rPr lang="en-GB" dirty="0"/>
              <a:t> </a:t>
            </a:r>
            <a:r>
              <a:rPr lang="en-GB" dirty="0" smtClean="0"/>
              <a:t>    </a:t>
            </a:r>
            <a:r>
              <a:rPr lang="en-GB" dirty="0"/>
              <a:t>2</a:t>
            </a:r>
            <a:r>
              <a:rPr lang="en-GB" dirty="0" smtClean="0"/>
              <a:t>-4 </a:t>
            </a:r>
            <a:r>
              <a:rPr lang="en-GB" dirty="0"/>
              <a:t>hours in </a:t>
            </a:r>
            <a:r>
              <a:rPr lang="en-GB" dirty="0" smtClean="0"/>
              <a:t>your </a:t>
            </a:r>
            <a:r>
              <a:rPr lang="en-GB" dirty="0"/>
              <a:t>office to observe calls being made by the team, giving </a:t>
            </a:r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    me </a:t>
            </a:r>
            <a:r>
              <a:rPr lang="en-GB" dirty="0"/>
              <a:t>a chance to </a:t>
            </a:r>
            <a:r>
              <a:rPr lang="en-GB" dirty="0" smtClean="0"/>
              <a:t> hear </a:t>
            </a:r>
            <a:r>
              <a:rPr lang="en-GB" dirty="0"/>
              <a:t>"the pitch". This can be done the day before the </a:t>
            </a:r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    workshop and allows </a:t>
            </a:r>
            <a:r>
              <a:rPr lang="en-GB" dirty="0"/>
              <a:t>me to get a good understanding of what </a:t>
            </a:r>
            <a:r>
              <a:rPr lang="en-GB" dirty="0" smtClean="0"/>
              <a:t>approach</a:t>
            </a:r>
          </a:p>
          <a:p>
            <a:r>
              <a:rPr lang="en-GB" dirty="0"/>
              <a:t> </a:t>
            </a:r>
            <a:r>
              <a:rPr lang="en-GB" dirty="0" smtClean="0"/>
              <a:t>    </a:t>
            </a:r>
            <a:r>
              <a:rPr lang="en-GB" dirty="0"/>
              <a:t>they </a:t>
            </a:r>
            <a:r>
              <a:rPr lang="en-GB" dirty="0" smtClean="0"/>
              <a:t>are taking</a:t>
            </a:r>
            <a:r>
              <a:rPr lang="en-GB" dirty="0"/>
              <a:t>, plus it </a:t>
            </a:r>
            <a:r>
              <a:rPr lang="en-GB" dirty="0" smtClean="0"/>
              <a:t>helps </a:t>
            </a:r>
            <a:r>
              <a:rPr lang="en-GB" dirty="0"/>
              <a:t>the rapport building process which in turn </a:t>
            </a:r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    allows</a:t>
            </a:r>
            <a:r>
              <a:rPr lang="en-GB" dirty="0"/>
              <a:t> </a:t>
            </a:r>
            <a:r>
              <a:rPr lang="en-GB" dirty="0" smtClean="0"/>
              <a:t>me </a:t>
            </a:r>
            <a:r>
              <a:rPr lang="en-GB" dirty="0"/>
              <a:t>to </a:t>
            </a:r>
            <a:r>
              <a:rPr lang="en-GB" dirty="0" smtClean="0"/>
              <a:t>bring out the best in people.  </a:t>
            </a:r>
          </a:p>
        </p:txBody>
      </p:sp>
    </p:spTree>
    <p:extLst>
      <p:ext uri="{BB962C8B-B14F-4D97-AF65-F5344CB8AC3E}">
        <p14:creationId xmlns:p14="http://schemas.microsoft.com/office/powerpoint/2010/main" val="342002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19009" y="2475552"/>
            <a:ext cx="60249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457200">
              <a:buSzPct val="100000"/>
              <a:buFontTx/>
              <a:buBlip>
                <a:blip r:embed="rId2"/>
              </a:buBlip>
            </a:pPr>
            <a:r>
              <a:rPr lang="en-US" sz="2000" dirty="0" smtClean="0">
                <a:solidFill>
                  <a:srgbClr val="FFFFFF"/>
                </a:solidFill>
                <a:latin typeface="Perpetua Titling MT" panose="02020502060505020804" pitchFamily="18" charset="0"/>
                <a:cs typeface="Palatino"/>
              </a:rPr>
              <a:t>5 Conversation </a:t>
            </a:r>
            <a:r>
              <a:rPr lang="en-US" sz="2000" dirty="0" err="1" smtClean="0">
                <a:solidFill>
                  <a:srgbClr val="FFFFFF"/>
                </a:solidFill>
                <a:latin typeface="Perpetua Titling MT" panose="02020502060505020804" pitchFamily="18" charset="0"/>
                <a:cs typeface="Palatino"/>
              </a:rPr>
              <a:t>stears</a:t>
            </a:r>
            <a:r>
              <a:rPr lang="en-US" sz="2000" dirty="0" smtClean="0">
                <a:solidFill>
                  <a:srgbClr val="FFFFFF"/>
                </a:solidFill>
                <a:latin typeface="Perpetua Titling MT" panose="02020502060505020804" pitchFamily="18" charset="0"/>
                <a:cs typeface="Palatino"/>
              </a:rPr>
              <a:t> </a:t>
            </a:r>
            <a:endParaRPr lang="en-US" sz="2000" dirty="0">
              <a:solidFill>
                <a:srgbClr val="FFFFFF"/>
              </a:solidFill>
              <a:latin typeface="Perpetua Titling MT" panose="02020502060505020804" pitchFamily="18" charset="0"/>
              <a:cs typeface="Palatino"/>
            </a:endParaRPr>
          </a:p>
          <a:p>
            <a:pPr marL="457200" indent="-457200" defTabSz="457200">
              <a:buSzPct val="100000"/>
              <a:buFontTx/>
              <a:buBlip>
                <a:blip r:embed="rId2"/>
              </a:buBlip>
            </a:pPr>
            <a:r>
              <a:rPr lang="en-US" sz="2000" dirty="0" smtClean="0">
                <a:solidFill>
                  <a:srgbClr val="FFFFFF"/>
                </a:solidFill>
                <a:latin typeface="Perpetua Titling MT" panose="02020502060505020804" pitchFamily="18" charset="0"/>
                <a:cs typeface="Palatino"/>
              </a:rPr>
              <a:t>Preparing to make calls</a:t>
            </a:r>
          </a:p>
          <a:p>
            <a:pPr marL="457200" indent="-457200" defTabSz="457200">
              <a:buSzPct val="100000"/>
              <a:buFontTx/>
              <a:buBlip>
                <a:blip r:embed="rId2"/>
              </a:buBlip>
            </a:pPr>
            <a:r>
              <a:rPr lang="en-US" sz="2000" dirty="0" smtClean="0">
                <a:solidFill>
                  <a:srgbClr val="FFFFFF"/>
                </a:solidFill>
                <a:latin typeface="Perpetua Titling MT" panose="02020502060505020804" pitchFamily="18" charset="0"/>
                <a:cs typeface="Palatino"/>
              </a:rPr>
              <a:t>Getting past the gatekeeper</a:t>
            </a:r>
            <a:endParaRPr lang="en-US" sz="2000" dirty="0">
              <a:solidFill>
                <a:srgbClr val="FFFFFF"/>
              </a:solidFill>
              <a:latin typeface="Perpetua Titling MT" panose="02020502060505020804" pitchFamily="18" charset="0"/>
              <a:cs typeface="Palatino"/>
            </a:endParaRPr>
          </a:p>
          <a:p>
            <a:pPr marL="457200" indent="-457200" defTabSz="457200">
              <a:buSzPct val="100000"/>
              <a:buFontTx/>
              <a:buBlip>
                <a:blip r:embed="rId2"/>
              </a:buBlip>
            </a:pPr>
            <a:r>
              <a:rPr lang="en-US" sz="2000" dirty="0" smtClean="0">
                <a:solidFill>
                  <a:srgbClr val="FFFFFF"/>
                </a:solidFill>
                <a:latin typeface="Perpetua Titling MT" panose="02020502060505020804" pitchFamily="18" charset="0"/>
                <a:cs typeface="Palatino"/>
              </a:rPr>
              <a:t>Dealing </a:t>
            </a:r>
            <a:r>
              <a:rPr lang="en-US" sz="2000" dirty="0" smtClean="0">
                <a:solidFill>
                  <a:srgbClr val="FFFFFF"/>
                </a:solidFill>
                <a:latin typeface="Perpetua Titling MT" panose="02020502060505020804" pitchFamily="18" charset="0"/>
                <a:cs typeface="Palatino"/>
              </a:rPr>
              <a:t>with objections</a:t>
            </a:r>
          </a:p>
          <a:p>
            <a:pPr marL="457200" indent="-457200" defTabSz="457200">
              <a:buSzPct val="100000"/>
              <a:buFontTx/>
              <a:buBlip>
                <a:blip r:embed="rId2"/>
              </a:buBlip>
            </a:pPr>
            <a:r>
              <a:rPr lang="en-US" sz="2000" dirty="0" smtClean="0">
                <a:solidFill>
                  <a:srgbClr val="FFFFFF"/>
                </a:solidFill>
                <a:latin typeface="Perpetua Titling MT" panose="02020502060505020804" pitchFamily="18" charset="0"/>
                <a:cs typeface="Palatino"/>
              </a:rPr>
              <a:t>Rapport building techniques</a:t>
            </a:r>
            <a:endParaRPr lang="en-US" sz="2000" dirty="0">
              <a:solidFill>
                <a:srgbClr val="FFFFFF"/>
              </a:solidFill>
              <a:latin typeface="Perpetua Titling MT" panose="02020502060505020804" pitchFamily="18" charset="0"/>
              <a:cs typeface="Palatino"/>
            </a:endParaRPr>
          </a:p>
          <a:p>
            <a:pPr marL="457200" indent="-457200" defTabSz="457200">
              <a:buSzPct val="100000"/>
              <a:buFontTx/>
              <a:buBlip>
                <a:blip r:embed="rId2"/>
              </a:buBlip>
            </a:pPr>
            <a:r>
              <a:rPr lang="en-US" sz="2000" dirty="0" smtClean="0">
                <a:solidFill>
                  <a:srgbClr val="FFFFFF"/>
                </a:solidFill>
                <a:latin typeface="Perpetua Titling MT" panose="02020502060505020804" pitchFamily="18" charset="0"/>
                <a:cs typeface="Palatino"/>
              </a:rPr>
              <a:t>Prospect management</a:t>
            </a:r>
          </a:p>
          <a:p>
            <a:pPr marL="457200" indent="-457200" defTabSz="457200">
              <a:buSzPct val="100000"/>
              <a:buFontTx/>
              <a:buBlip>
                <a:blip r:embed="rId2"/>
              </a:buBlip>
            </a:pPr>
            <a:r>
              <a:rPr lang="en-US" sz="2000" dirty="0" smtClean="0">
                <a:solidFill>
                  <a:srgbClr val="FFFFFF"/>
                </a:solidFill>
                <a:latin typeface="Perpetua Titling MT" panose="02020502060505020804" pitchFamily="18" charset="0"/>
                <a:cs typeface="Palatino"/>
              </a:rPr>
              <a:t>Improving conversion ratios</a:t>
            </a:r>
            <a:endParaRPr lang="en-US" sz="2000" dirty="0">
              <a:solidFill>
                <a:srgbClr val="FFFFFF"/>
              </a:solidFill>
              <a:latin typeface="Perpetua Titling MT" panose="02020502060505020804" pitchFamily="18" charset="0"/>
              <a:cs typeface="Palatino"/>
            </a:endParaRPr>
          </a:p>
          <a:p>
            <a:pPr marL="457200" indent="-457200" defTabSz="457200">
              <a:buSzPct val="100000"/>
              <a:buFontTx/>
              <a:buBlip>
                <a:blip r:embed="rId2"/>
              </a:buBlip>
            </a:pPr>
            <a:r>
              <a:rPr lang="en-US" sz="2000" dirty="0" smtClean="0">
                <a:solidFill>
                  <a:srgbClr val="FFFFFF"/>
                </a:solidFill>
                <a:latin typeface="Perpetua Titling MT" panose="02020502060505020804" pitchFamily="18" charset="0"/>
                <a:cs typeface="Palatino"/>
              </a:rPr>
              <a:t>Motivation and discipline 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687802"/>
            <a:ext cx="9144000" cy="11701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4000" dirty="0" smtClean="0">
                <a:solidFill>
                  <a:srgbClr val="FFFFFF"/>
                </a:solidFill>
                <a:latin typeface="Perpetua Titling MT" panose="02020502060505020804" pitchFamily="18" charset="0"/>
                <a:cs typeface="Palatino"/>
              </a:rPr>
              <a:t>Workshop overview</a:t>
            </a:r>
            <a:endParaRPr lang="en-US" sz="4000" dirty="0">
              <a:solidFill>
                <a:srgbClr val="FFFFFF"/>
              </a:solidFill>
              <a:latin typeface="Perpetua Titling MT" panose="02020502060505020804" pitchFamily="18" charset="0"/>
              <a:cs typeface="Palatino"/>
            </a:endParaRPr>
          </a:p>
          <a:p>
            <a:pPr algn="ctr" defTabSz="457200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3" name="Picture 2" descr="il_fullxfull.178194548_grand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04" t="8606" r="23791" b="7094"/>
          <a:stretch/>
        </p:blipFill>
        <p:spPr>
          <a:xfrm>
            <a:off x="320400" y="803750"/>
            <a:ext cx="2669423" cy="46778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19009" y="803750"/>
            <a:ext cx="6024992" cy="6269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" name="Picture 1" descr="logo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673" y="208975"/>
            <a:ext cx="2644339" cy="226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71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882" y="5238750"/>
            <a:ext cx="1547530" cy="13264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4714" y="481899"/>
            <a:ext cx="8761863" cy="626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100" dirty="0" smtClean="0">
                <a:latin typeface="Engravers MT"/>
                <a:cs typeface="Engravers MT"/>
              </a:rPr>
              <a:t>Telemarketing Masterclass</a:t>
            </a:r>
            <a:endParaRPr lang="en-US" sz="3100" dirty="0" smtClean="0">
              <a:solidFill>
                <a:srgbClr val="FF0080"/>
              </a:solidFill>
              <a:latin typeface="Engravers MT"/>
              <a:cs typeface="Engravers MT"/>
            </a:endParaRPr>
          </a:p>
          <a:p>
            <a:pPr algn="ctr"/>
            <a:r>
              <a:rPr lang="en-US" sz="2800" dirty="0" smtClean="0">
                <a:solidFill>
                  <a:srgbClr val="FF0080"/>
                </a:solidFill>
                <a:latin typeface="Engravers MT"/>
                <a:cs typeface="Engravers MT"/>
              </a:rPr>
              <a:t>Interactive workshop</a:t>
            </a:r>
          </a:p>
          <a:p>
            <a:pPr algn="ctr"/>
            <a:endParaRPr lang="en-US" dirty="0" smtClean="0"/>
          </a:p>
          <a:p>
            <a:r>
              <a:rPr lang="en-GB" dirty="0" smtClean="0"/>
              <a:t>This half day Telemarketing Masterclass will change the way your team think about picking up the phone. We’ll be looking at the </a:t>
            </a:r>
            <a:r>
              <a:rPr lang="en-GB" dirty="0"/>
              <a:t>importance of telephone etiquette and how to get permission to speak, </a:t>
            </a:r>
            <a:r>
              <a:rPr lang="en-GB" dirty="0" smtClean="0"/>
              <a:t>while providing </a:t>
            </a:r>
            <a:r>
              <a:rPr lang="en-GB" dirty="0"/>
              <a:t>a call structure to follow and some techniques to keep them in control of their calls. </a:t>
            </a:r>
            <a:r>
              <a:rPr lang="en-GB" dirty="0" smtClean="0"/>
              <a:t>We’ll then move into a short Live Call Clinic to give everyone time to try things out, before returning for a debriefing session to share any success and create new “best practice” going forwards. </a:t>
            </a:r>
            <a:endParaRPr lang="en-GB" dirty="0"/>
          </a:p>
          <a:p>
            <a:r>
              <a:rPr lang="en-GB" dirty="0"/>
              <a:t>  </a:t>
            </a:r>
          </a:p>
          <a:p>
            <a:pPr lvl="0"/>
            <a:r>
              <a:rPr lang="en-GB" dirty="0" smtClean="0"/>
              <a:t>This program can include </a:t>
            </a:r>
            <a:r>
              <a:rPr lang="en-GB" dirty="0"/>
              <a:t>a take away pack of all the days materials for each of </a:t>
            </a:r>
            <a:r>
              <a:rPr lang="en-GB" dirty="0" smtClean="0"/>
              <a:t>the attendees</a:t>
            </a:r>
            <a:r>
              <a:rPr lang="en-GB" dirty="0" smtClean="0">
                <a:solidFill>
                  <a:srgbClr val="FFFFFF"/>
                </a:solidFill>
              </a:rPr>
              <a:t>. You </a:t>
            </a:r>
            <a:r>
              <a:rPr lang="en-GB" dirty="0" smtClean="0"/>
              <a:t>will also receive a </a:t>
            </a:r>
            <a:r>
              <a:rPr lang="en-GB" dirty="0"/>
              <a:t>hard copy of my </a:t>
            </a:r>
            <a:r>
              <a:rPr lang="en-GB" dirty="0" smtClean="0"/>
              <a:t>book, plus a </a:t>
            </a:r>
            <a:r>
              <a:rPr lang="en-GB" dirty="0"/>
              <a:t>digital copy of </a:t>
            </a:r>
            <a:r>
              <a:rPr lang="en-GB" dirty="0" smtClean="0"/>
              <a:t>the slide used </a:t>
            </a:r>
            <a:r>
              <a:rPr lang="en-GB" dirty="0"/>
              <a:t>on the </a:t>
            </a:r>
            <a:r>
              <a:rPr lang="en-GB" dirty="0" smtClean="0"/>
              <a:t>day, which can be utilised for </a:t>
            </a:r>
            <a:r>
              <a:rPr lang="en-GB" dirty="0"/>
              <a:t>internal use </a:t>
            </a:r>
            <a:r>
              <a:rPr lang="en-GB" dirty="0" smtClean="0"/>
              <a:t>only - </a:t>
            </a:r>
            <a:r>
              <a:rPr lang="en-GB" i="1" dirty="0"/>
              <a:t>to use as a reference tool and helping </a:t>
            </a:r>
            <a:r>
              <a:rPr lang="en-GB" i="1" dirty="0" smtClean="0"/>
              <a:t>induct new starters.</a:t>
            </a:r>
          </a:p>
          <a:p>
            <a:pPr lvl="0"/>
            <a:endParaRPr lang="en-GB" dirty="0" smtClean="0"/>
          </a:p>
          <a:p>
            <a:r>
              <a:rPr lang="en-GB" dirty="0" smtClean="0"/>
              <a:t>This session </a:t>
            </a:r>
            <a:r>
              <a:rPr lang="en-GB" dirty="0"/>
              <a:t>will be delivered </a:t>
            </a:r>
            <a:r>
              <a:rPr lang="en-GB" dirty="0" smtClean="0"/>
              <a:t>in your office and </a:t>
            </a:r>
            <a:r>
              <a:rPr lang="en-GB" dirty="0"/>
              <a:t>will run from </a:t>
            </a:r>
            <a:r>
              <a:rPr lang="en-GB" dirty="0" smtClean="0"/>
              <a:t>10:00am – 4:00pm, usually with one/two short tea-breaks and lunch break. </a:t>
            </a:r>
          </a:p>
          <a:p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session comes with a guarantee that Everyone in the room will </a:t>
            </a:r>
            <a:r>
              <a:rPr lang="en-GB" dirty="0" smtClean="0"/>
              <a:t>walk</a:t>
            </a:r>
          </a:p>
          <a:p>
            <a:r>
              <a:rPr lang="en-GB" dirty="0" smtClean="0"/>
              <a:t>away </a:t>
            </a:r>
            <a:r>
              <a:rPr lang="en-GB" dirty="0"/>
              <a:t>with a "Gem", something useful they could implement straight </a:t>
            </a:r>
            <a:r>
              <a:rPr lang="en-GB" dirty="0" smtClean="0"/>
              <a:t>away.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411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882" y="5238750"/>
            <a:ext cx="1547530" cy="13264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9850" y="1170214"/>
            <a:ext cx="5878286" cy="44087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31104" y="947662"/>
            <a:ext cx="4097868" cy="307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90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882" y="5238750"/>
            <a:ext cx="1547530" cy="132645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5536" y="510286"/>
            <a:ext cx="86518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Engravers MT"/>
                <a:cs typeface="Engravers MT"/>
              </a:rPr>
              <a:t>Follow up Webinar  &amp; debriefing call</a:t>
            </a:r>
            <a:endParaRPr lang="en-GB" sz="3200" dirty="0">
              <a:latin typeface="Engravers MT"/>
              <a:cs typeface="Engravers MT"/>
            </a:endParaRPr>
          </a:p>
          <a:p>
            <a:r>
              <a:rPr lang="en-US" dirty="0"/>
              <a:t> </a:t>
            </a:r>
            <a:endParaRPr lang="en-GB" dirty="0"/>
          </a:p>
          <a:p>
            <a:pPr algn="ctr"/>
            <a:r>
              <a:rPr lang="en-US" sz="2800" dirty="0">
                <a:solidFill>
                  <a:schemeClr val="accent1"/>
                </a:solidFill>
                <a:latin typeface="Engravers MT"/>
                <a:cs typeface="Engravers MT"/>
              </a:rPr>
              <a:t>2</a:t>
            </a:r>
            <a:r>
              <a:rPr lang="en-US" sz="2800" dirty="0" smtClean="0">
                <a:solidFill>
                  <a:schemeClr val="accent1"/>
                </a:solidFill>
                <a:latin typeface="Engravers MT"/>
                <a:cs typeface="Engravers MT"/>
              </a:rPr>
              <a:t> weeks later </a:t>
            </a:r>
          </a:p>
          <a:p>
            <a:pPr algn="ctr"/>
            <a:r>
              <a:rPr lang="en-US" dirty="0" smtClean="0"/>
              <a:t>(approx. 45-60 minutes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GB" dirty="0"/>
              <a:t>1-2 weeks after the masterclass </a:t>
            </a:r>
            <a:r>
              <a:rPr lang="en-GB" dirty="0" smtClean="0"/>
              <a:t>I will always deliver a remote group follow </a:t>
            </a:r>
            <a:r>
              <a:rPr lang="en-GB" dirty="0"/>
              <a:t>up session - This is usually conducted over skype or using a teleconferencing service, lasting from </a:t>
            </a:r>
            <a:r>
              <a:rPr lang="en-GB" dirty="0" smtClean="0"/>
              <a:t>30-60 mins </a:t>
            </a:r>
            <a:r>
              <a:rPr lang="en-GB" dirty="0"/>
              <a:t>depending on how much extra help is needed (you may record this session if you wish). </a:t>
            </a:r>
            <a:r>
              <a:rPr lang="en-GB" dirty="0" smtClean="0"/>
              <a:t>This </a:t>
            </a:r>
            <a:r>
              <a:rPr lang="en-GB" dirty="0"/>
              <a:t>gives the attendees an opportunity to discuss what's been happening since our session, sharing  any success stories and looking to address any new objections </a:t>
            </a:r>
            <a:r>
              <a:rPr lang="en-GB" dirty="0" smtClean="0"/>
              <a:t>or issues that </a:t>
            </a:r>
            <a:r>
              <a:rPr lang="en-GB" dirty="0"/>
              <a:t>may be coming up.</a:t>
            </a:r>
          </a:p>
          <a:p>
            <a:pPr algn="ctr"/>
            <a:r>
              <a:rPr lang="en-GB" dirty="0"/>
              <a:t> </a:t>
            </a:r>
            <a:r>
              <a:rPr lang="en-GB" dirty="0" smtClean="0"/>
              <a:t>(30 - 60 minutes)</a:t>
            </a:r>
            <a:endParaRPr lang="en-GB" dirty="0"/>
          </a:p>
          <a:p>
            <a:r>
              <a:rPr lang="en-GB" dirty="0" smtClean="0"/>
              <a:t>Around 1 </a:t>
            </a:r>
            <a:r>
              <a:rPr lang="en-GB" dirty="0"/>
              <a:t>month after </a:t>
            </a:r>
            <a:r>
              <a:rPr lang="en-GB" dirty="0" smtClean="0"/>
              <a:t>the workshop </a:t>
            </a:r>
            <a:r>
              <a:rPr lang="en-GB" dirty="0"/>
              <a:t>we </a:t>
            </a:r>
            <a:r>
              <a:rPr lang="en-GB" dirty="0" smtClean="0"/>
              <a:t>will conduct </a:t>
            </a:r>
            <a:r>
              <a:rPr lang="en-GB" dirty="0"/>
              <a:t>a </a:t>
            </a:r>
            <a:r>
              <a:rPr lang="en-GB" dirty="0" smtClean="0"/>
              <a:t>“debriefing call” (30 mins) to </a:t>
            </a:r>
            <a:r>
              <a:rPr lang="en-GB" dirty="0"/>
              <a:t>review the performance of the team and </a:t>
            </a:r>
            <a:r>
              <a:rPr lang="en-GB" dirty="0" smtClean="0"/>
              <a:t>discussing if/how </a:t>
            </a:r>
            <a:r>
              <a:rPr lang="en-GB" dirty="0"/>
              <a:t>best to continue </a:t>
            </a:r>
            <a:r>
              <a:rPr lang="en-GB" dirty="0" smtClean="0"/>
              <a:t>their </a:t>
            </a:r>
            <a:r>
              <a:rPr lang="en-GB" dirty="0"/>
              <a:t>development. </a:t>
            </a:r>
            <a:r>
              <a:rPr lang="en-GB" i="1" dirty="0" smtClean="0"/>
              <a:t>Follow up sessions &amp; “Part 2” can be run in a </a:t>
            </a:r>
            <a:r>
              <a:rPr lang="en-GB" i="1" dirty="0"/>
              <a:t>variety of ways, from doing mini refresher sessions, running </a:t>
            </a:r>
            <a:r>
              <a:rPr lang="en-GB" i="1" dirty="0" smtClean="0"/>
              <a:t>a “call clinic” (</a:t>
            </a:r>
            <a:r>
              <a:rPr lang="en-GB" i="1" dirty="0"/>
              <a:t>calling as a group), or 1-2-1 </a:t>
            </a:r>
            <a:r>
              <a:rPr lang="en-GB" i="1" dirty="0" smtClean="0"/>
              <a:t>coaching &amp; </a:t>
            </a:r>
          </a:p>
          <a:p>
            <a:r>
              <a:rPr lang="en-GB" i="1" dirty="0" smtClean="0"/>
              <a:t>monitoring. Some clients choose </a:t>
            </a:r>
            <a:r>
              <a:rPr lang="en-GB" i="1" dirty="0"/>
              <a:t>weekly/fortnightly skype </a:t>
            </a:r>
            <a:r>
              <a:rPr lang="en-GB" i="1" dirty="0" smtClean="0"/>
              <a:t>calls or monthly </a:t>
            </a:r>
          </a:p>
          <a:p>
            <a:r>
              <a:rPr lang="en-GB" i="1" dirty="0" smtClean="0"/>
              <a:t>webinars between visits, but we can discuss how YOU think would work </a:t>
            </a:r>
          </a:p>
          <a:p>
            <a:r>
              <a:rPr lang="en-GB" i="1" dirty="0" smtClean="0"/>
              <a:t>best at the appropriate time.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97756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882" y="5238750"/>
            <a:ext cx="1547530" cy="132645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5536" y="572997"/>
            <a:ext cx="8651876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Engravers MT"/>
                <a:cs typeface="Engravers MT"/>
              </a:rPr>
              <a:t>investment</a:t>
            </a:r>
            <a:endParaRPr lang="en-GB" sz="3200" dirty="0">
              <a:latin typeface="Engravers MT"/>
              <a:cs typeface="Engravers MT"/>
            </a:endParaRPr>
          </a:p>
          <a:p>
            <a:r>
              <a:rPr lang="en-US" dirty="0"/>
              <a:t> </a:t>
            </a:r>
            <a:endParaRPr lang="en-GB" dirty="0"/>
          </a:p>
          <a:p>
            <a:pPr algn="ctr"/>
            <a:r>
              <a:rPr lang="en-US" sz="2800" dirty="0" smtClean="0">
                <a:solidFill>
                  <a:schemeClr val="accent1"/>
                </a:solidFill>
                <a:latin typeface="Engravers MT"/>
                <a:cs typeface="Engravers MT"/>
              </a:rPr>
              <a:t>Mission Breakdown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Discovery mission –  attendee questionnaire , management interviews, literature review and recommendations, excludes onsite observation  </a:t>
            </a:r>
          </a:p>
          <a:p>
            <a:endParaRPr lang="en-US" sz="1100" dirty="0"/>
          </a:p>
          <a:p>
            <a:r>
              <a:rPr lang="en-US" dirty="0" smtClean="0"/>
              <a:t>Telemarketing Masterclass -   This half day interactive workshop includes workbooks, a set of Desk Prompt Postcards, and a copy of my book for each attendee, PLUS a digital copy of all materials used on the day will also provided.</a:t>
            </a:r>
          </a:p>
          <a:p>
            <a:endParaRPr lang="en-US" sz="1100" dirty="0"/>
          </a:p>
          <a:p>
            <a:r>
              <a:rPr lang="en-US" dirty="0" smtClean="0"/>
              <a:t>2 x Follow up group calls – 45-60 minute </a:t>
            </a:r>
            <a:r>
              <a:rPr lang="en-US" dirty="0"/>
              <a:t>(</a:t>
            </a:r>
            <a:r>
              <a:rPr lang="en-US" dirty="0" smtClean="0"/>
              <a:t>7 &amp; 14 days after training session) via zoom or videoconferencing  system</a:t>
            </a:r>
          </a:p>
          <a:p>
            <a:endParaRPr lang="en-US" sz="1100" dirty="0" smtClean="0"/>
          </a:p>
          <a:p>
            <a:r>
              <a:rPr lang="en-US" dirty="0" smtClean="0"/>
              <a:t>Debriefing – Video conference meeting to review team performance with the senior management team, to discuss the results and if/how continued support could be delivered.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</a:t>
            </a:r>
            <a:r>
              <a:rPr lang="en-US" dirty="0" smtClean="0"/>
              <a:t>otal Investment for this initial 4 stage program would be </a:t>
            </a:r>
            <a:r>
              <a:rPr lang="en-US" dirty="0" smtClean="0"/>
              <a:t>£3,450, </a:t>
            </a:r>
            <a:r>
              <a:rPr lang="en-US" dirty="0" smtClean="0"/>
              <a:t>plus </a:t>
            </a:r>
          </a:p>
          <a:p>
            <a:r>
              <a:rPr lang="en-US" dirty="0" smtClean="0"/>
              <a:t>£39.50 per person for all materials, plus any additional travel </a:t>
            </a:r>
            <a:r>
              <a:rPr lang="en-US" dirty="0"/>
              <a:t>&amp;</a:t>
            </a:r>
            <a:r>
              <a:rPr lang="en-US" dirty="0" smtClean="0"/>
              <a:t> expenses. </a:t>
            </a:r>
          </a:p>
          <a:p>
            <a:r>
              <a:rPr lang="en-US" sz="1600" i="1" dirty="0" smtClean="0"/>
              <a:t>(Payment Terms – 50% deposit is taken upon booking, and the remaining balance is </a:t>
            </a:r>
          </a:p>
          <a:p>
            <a:r>
              <a:rPr lang="en-US" sz="1600" i="1" dirty="0"/>
              <a:t>d</a:t>
            </a:r>
            <a:r>
              <a:rPr lang="en-US" sz="1600" i="1" dirty="0" smtClean="0"/>
              <a:t>ue two weeks prior to the onsite visit)</a:t>
            </a:r>
          </a:p>
        </p:txBody>
      </p:sp>
    </p:spTree>
    <p:extLst>
      <p:ext uri="{BB962C8B-B14F-4D97-AF65-F5344CB8AC3E}">
        <p14:creationId xmlns:p14="http://schemas.microsoft.com/office/powerpoint/2010/main" val="7893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882" y="5238750"/>
            <a:ext cx="1547530" cy="132645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8082" y="616249"/>
            <a:ext cx="782851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Engravers MT"/>
                <a:cs typeface="Engravers MT"/>
              </a:rPr>
              <a:t>If you have any questions at all </a:t>
            </a:r>
          </a:p>
          <a:p>
            <a:pPr algn="ctr"/>
            <a:r>
              <a:rPr lang="en-US" sz="3200" dirty="0" smtClean="0">
                <a:latin typeface="Engravers MT"/>
                <a:cs typeface="Engravers MT"/>
              </a:rPr>
              <a:t>or you would like to </a:t>
            </a:r>
          </a:p>
          <a:p>
            <a:pPr algn="ctr"/>
            <a:r>
              <a:rPr lang="en-GB" sz="3200" dirty="0" smtClean="0">
                <a:latin typeface="Engravers MT"/>
                <a:cs typeface="Engravers MT"/>
              </a:rPr>
              <a:t>discuss this program please call </a:t>
            </a:r>
            <a:endParaRPr lang="en-US" sz="2800" dirty="0">
              <a:solidFill>
                <a:srgbClr val="FF0080"/>
              </a:solidFill>
              <a:latin typeface="Engravers MT"/>
              <a:cs typeface="Engravers MT"/>
            </a:endParaRPr>
          </a:p>
          <a:p>
            <a:pPr algn="ctr"/>
            <a:r>
              <a:rPr lang="en-US" sz="2800" dirty="0" smtClean="0">
                <a:solidFill>
                  <a:srgbClr val="FF0080"/>
                </a:solidFill>
                <a:latin typeface="Engravers MT"/>
                <a:cs typeface="Engravers MT"/>
              </a:rPr>
              <a:t> Anthony on 07887 798033</a:t>
            </a:r>
            <a:endParaRPr lang="en-US" sz="2800" dirty="0">
              <a:solidFill>
                <a:srgbClr val="FF0080"/>
              </a:solidFill>
              <a:latin typeface="Engravers MT"/>
              <a:cs typeface="Engravers MT"/>
            </a:endParaRPr>
          </a:p>
        </p:txBody>
      </p:sp>
      <p:pic>
        <p:nvPicPr>
          <p:cNvPr id="1027" name="Picture 3" descr="C:\Users\Anthony\Desktop\Ant Work\MAD Master\ALL MAD\Anthony Stears\Editorial\Black and white headsho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472" y="3806105"/>
            <a:ext cx="1954164" cy="210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47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Telephone Assassin Theme">
      <a:dk1>
        <a:sysClr val="windowText" lastClr="000000"/>
      </a:dk1>
      <a:lt1>
        <a:srgbClr val="FFFFFF"/>
      </a:lt1>
      <a:dk2>
        <a:srgbClr val="040404"/>
      </a:dk2>
      <a:lt2>
        <a:srgbClr val="FFFFFF"/>
      </a:lt2>
      <a:accent1>
        <a:srgbClr val="FF0080"/>
      </a:accent1>
      <a:accent2>
        <a:srgbClr val="CCCCCC"/>
      </a:accent2>
      <a:accent3>
        <a:srgbClr val="666666"/>
      </a:accent3>
      <a:accent4>
        <a:srgbClr val="FF138D"/>
      </a:accent4>
      <a:accent5>
        <a:srgbClr val="4BACC6"/>
      </a:accent5>
      <a:accent6>
        <a:srgbClr val="333333"/>
      </a:accent6>
      <a:hlink>
        <a:srgbClr val="4C4C4C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30488</TotalTime>
  <Words>178</Words>
  <Application>Microsoft Office PowerPoint</Application>
  <PresentationFormat>On-screen Show (4:3)</PresentationFormat>
  <Paragraphs>87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Copperplate Gothic Light</vt:lpstr>
      <vt:lpstr>Engravers MT</vt:lpstr>
      <vt:lpstr>Palatino</vt:lpstr>
      <vt:lpstr>Perpetua Titling MT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Carly Burgon</dc:creator>
  <cp:lastModifiedBy>Anthony Stears</cp:lastModifiedBy>
  <cp:revision>108</cp:revision>
  <dcterms:created xsi:type="dcterms:W3CDTF">2015-03-03T15:33:39Z</dcterms:created>
  <dcterms:modified xsi:type="dcterms:W3CDTF">2023-04-03T09:39:07Z</dcterms:modified>
</cp:coreProperties>
</file>