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59" r:id="rId3"/>
    <p:sldId id="257" r:id="rId4"/>
    <p:sldId id="261" r:id="rId5"/>
    <p:sldId id="258" r:id="rId6"/>
    <p:sldId id="265" r:id="rId7"/>
    <p:sldId id="260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6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0AF09-DA55-564A-8DCB-77FC38544566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96301-F2F4-304A-A6B9-EC56BB2BAC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32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96301-F2F4-304A-A6B9-EC56BB2BAC7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16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317" y="433289"/>
            <a:ext cx="4062960" cy="3347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71105" y="3930520"/>
            <a:ext cx="590751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4000" b="1" u="sng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Group Training </a:t>
            </a:r>
            <a:r>
              <a:rPr lang="en-US" sz="4000" b="1" u="sng" dirty="0">
                <a:solidFill>
                  <a:srgbClr val="FFFFFF"/>
                </a:solidFill>
                <a:latin typeface="Copperplate Gothic Light"/>
                <a:cs typeface="Copperplate Gothic Light"/>
              </a:rPr>
              <a:t>&amp; </a:t>
            </a:r>
            <a:endParaRPr lang="en-US" sz="4000" b="1" u="sng" dirty="0" smtClean="0">
              <a:solidFill>
                <a:srgbClr val="FFFFFF"/>
              </a:solidFill>
              <a:latin typeface="Copperplate Gothic Light"/>
              <a:cs typeface="Copperplate Gothic Light"/>
            </a:endParaRPr>
          </a:p>
          <a:p>
            <a:pPr lvl="0" algn="ctr"/>
            <a:r>
              <a:rPr lang="en-US" sz="4000" b="1" u="sng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Mentoring</a:t>
            </a:r>
            <a:r>
              <a:rPr lang="en-US" sz="4000" b="1" u="sng" dirty="0">
                <a:solidFill>
                  <a:srgbClr val="FFFFFF"/>
                </a:solidFill>
                <a:latin typeface="Copperplate Gothic Light"/>
                <a:cs typeface="Copperplate Gothic Light"/>
              </a:rPr>
              <a:t> </a:t>
            </a:r>
            <a:r>
              <a:rPr lang="en-US" sz="4000" b="1" u="sng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Program</a:t>
            </a:r>
          </a:p>
          <a:p>
            <a:pPr lvl="0" algn="ctr"/>
            <a:endParaRPr lang="en-US" sz="2400" dirty="0" smtClean="0">
              <a:solidFill>
                <a:srgbClr val="FFFFFF"/>
              </a:solidFill>
              <a:latin typeface="Copperplate Gothic Light"/>
              <a:cs typeface="Copperplate Gothic Light"/>
            </a:endParaRPr>
          </a:p>
          <a:p>
            <a:pPr lvl="0" algn="ctr"/>
            <a:r>
              <a:rPr lang="en-US" sz="24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 ‘Lite’ 2 Week Program </a:t>
            </a:r>
          </a:p>
          <a:p>
            <a:pPr lvl="0" algn="ctr"/>
            <a:endParaRPr lang="en-US" sz="2000" b="1" u="sng" dirty="0">
              <a:solidFill>
                <a:srgbClr val="FFFFFF"/>
              </a:solidFill>
              <a:latin typeface="Copperplate Gothic Light"/>
              <a:cs typeface="Copperplate Gothic Light"/>
            </a:endParaRPr>
          </a:p>
          <a:p>
            <a:pPr algn="ctr"/>
            <a:r>
              <a:rPr lang="en-US" sz="20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(Prepared and sent in  </a:t>
            </a:r>
            <a:r>
              <a:rPr lang="en-US" sz="2000" dirty="0" smtClean="0">
                <a:solidFill>
                  <a:srgbClr val="FF0080"/>
                </a:solidFill>
                <a:latin typeface="Engravers MT"/>
                <a:cs typeface="Copperplate Gothic Light"/>
              </a:rPr>
              <a:t>March</a:t>
            </a:r>
            <a:r>
              <a:rPr lang="en-US" sz="2000" dirty="0" smtClean="0">
                <a:solidFill>
                  <a:srgbClr val="FF0080"/>
                </a:solidFill>
                <a:latin typeface="Engravers MT"/>
                <a:cs typeface="Engravers MT"/>
              </a:rPr>
              <a:t> - </a:t>
            </a:r>
            <a:r>
              <a:rPr lang="en-US" sz="2000" dirty="0" smtClean="0">
                <a:solidFill>
                  <a:srgbClr val="FF0080"/>
                </a:solidFill>
                <a:latin typeface="Engravers MT"/>
                <a:cs typeface="Engravers MT"/>
              </a:rPr>
              <a:t>2023</a:t>
            </a:r>
            <a:r>
              <a:rPr lang="en-US" sz="20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)</a:t>
            </a:r>
            <a:endParaRPr lang="en-US" sz="2000" dirty="0">
              <a:solidFill>
                <a:srgbClr val="FF0080"/>
              </a:solidFill>
              <a:latin typeface="Engravers MT"/>
              <a:cs typeface="Engravers M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48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30941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u="sng" dirty="0" smtClean="0">
                <a:latin typeface="Engravers MT"/>
                <a:cs typeface="Engravers MT"/>
              </a:rPr>
              <a:t>Training </a:t>
            </a:r>
            <a:r>
              <a:rPr lang="en-US" sz="3000" u="sng" dirty="0">
                <a:latin typeface="Engravers MT"/>
                <a:cs typeface="Engravers MT"/>
              </a:rPr>
              <a:t>&amp; </a:t>
            </a:r>
            <a:r>
              <a:rPr lang="en-US" sz="3000" u="sng" dirty="0" smtClean="0">
                <a:latin typeface="Engravers MT"/>
                <a:cs typeface="Engravers MT"/>
              </a:rPr>
              <a:t>Support</a:t>
            </a:r>
            <a:r>
              <a:rPr lang="en-US" sz="3000" u="sng" dirty="0">
                <a:latin typeface="Engravers MT"/>
                <a:cs typeface="Engravers MT"/>
              </a:rPr>
              <a:t> </a:t>
            </a:r>
            <a:r>
              <a:rPr lang="en-US" sz="3000" u="sng" dirty="0" smtClean="0">
                <a:latin typeface="Engravers MT"/>
                <a:cs typeface="Engravers MT"/>
              </a:rPr>
              <a:t>Program</a:t>
            </a:r>
            <a:r>
              <a:rPr lang="en-US" sz="3000" u="sng" dirty="0">
                <a:latin typeface="Engravers MT"/>
                <a:cs typeface="Engravers MT"/>
              </a:rPr>
              <a:t> </a:t>
            </a:r>
            <a:endParaRPr lang="en-GB" sz="3000" dirty="0">
              <a:latin typeface="Engravers MT"/>
              <a:cs typeface="Engravers MT"/>
            </a:endParaRPr>
          </a:p>
          <a:p>
            <a:endParaRPr lang="en-GB" sz="1000" dirty="0" smtClean="0"/>
          </a:p>
          <a:p>
            <a:pPr algn="ctr"/>
            <a:r>
              <a:rPr lang="en-US" sz="2800" dirty="0" smtClean="0">
                <a:solidFill>
                  <a:srgbClr val="FF0080"/>
                </a:solidFill>
                <a:latin typeface="Engravers MT"/>
                <a:cs typeface="Engravers MT"/>
              </a:rPr>
              <a:t>Overview </a:t>
            </a:r>
          </a:p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This program is designed to develop the style &amp; skills of your staff operating on the telephone. </a:t>
            </a:r>
            <a:r>
              <a:rPr lang="en-US" dirty="0"/>
              <a:t>S</a:t>
            </a:r>
            <a:r>
              <a:rPr lang="en-US" dirty="0" smtClean="0"/>
              <a:t>howing the team easy ways to begin helping clients to buy (rather than trying to sell to them), by increasing their productivity and improving attitudes in the office. </a:t>
            </a:r>
          </a:p>
          <a:p>
            <a:pPr algn="ctr"/>
            <a:endParaRPr lang="en-US" dirty="0"/>
          </a:p>
          <a:p>
            <a:r>
              <a:rPr lang="en-US" dirty="0" smtClean="0"/>
              <a:t>As part of the discovery mission we will look at all telephone activity within your business or team to gain a full understanding of the sales cycle, and the hurdles your team needs to overcome when speaking with clients on the telephone. We then tailor a 90minute  Telemarketing </a:t>
            </a:r>
            <a:r>
              <a:rPr lang="en-US" dirty="0"/>
              <a:t>Masterclass to </a:t>
            </a:r>
            <a:r>
              <a:rPr lang="en-US" dirty="0" smtClean="0"/>
              <a:t>make sure that everyone gets what they need to increase their confidence and their strike rate. Aimed to give structure, we look to enhance </a:t>
            </a:r>
            <a:r>
              <a:rPr lang="en-US" dirty="0"/>
              <a:t>your </a:t>
            </a:r>
            <a:r>
              <a:rPr lang="en-US" dirty="0" smtClean="0"/>
              <a:t>teams own </a:t>
            </a:r>
            <a:r>
              <a:rPr lang="en-US" dirty="0"/>
              <a:t>style and give </a:t>
            </a:r>
            <a:r>
              <a:rPr lang="en-US" dirty="0" smtClean="0"/>
              <a:t>them back control </a:t>
            </a:r>
            <a:r>
              <a:rPr lang="en-US" dirty="0"/>
              <a:t>of </a:t>
            </a:r>
            <a:r>
              <a:rPr lang="en-US" dirty="0" smtClean="0"/>
              <a:t>their </a:t>
            </a:r>
            <a:r>
              <a:rPr lang="en-US" dirty="0"/>
              <a:t>conversations. We will create </a:t>
            </a:r>
            <a:r>
              <a:rPr lang="en-US" dirty="0" smtClean="0"/>
              <a:t>an action plan </a:t>
            </a:r>
            <a:r>
              <a:rPr lang="en-US" dirty="0"/>
              <a:t>to gather all the ammunition </a:t>
            </a:r>
            <a:r>
              <a:rPr lang="en-US" dirty="0" smtClean="0"/>
              <a:t>we’ll </a:t>
            </a:r>
            <a:r>
              <a:rPr lang="en-US" dirty="0"/>
              <a:t>need to </a:t>
            </a:r>
            <a:r>
              <a:rPr lang="en-US" dirty="0" smtClean="0"/>
              <a:t>perfect the pitch </a:t>
            </a:r>
            <a:r>
              <a:rPr lang="en-US" dirty="0"/>
              <a:t>and begin building a “wish-list” of prospects </a:t>
            </a:r>
            <a:r>
              <a:rPr lang="en-US" dirty="0" smtClean="0"/>
              <a:t>and strategic partnerships to target… AND have skills/phrases to prevent pipeline constipation.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 copy of The Telephone Assassin book will be provided for all attendees and</a:t>
            </a:r>
          </a:p>
          <a:p>
            <a:r>
              <a:rPr lang="en-US" dirty="0" smtClean="0"/>
              <a:t>this program also includes a 45 minute follow up webinar. </a:t>
            </a:r>
            <a:r>
              <a:rPr lang="en-US" dirty="0"/>
              <a:t>B</a:t>
            </a:r>
            <a:r>
              <a:rPr lang="en-US" dirty="0" smtClean="0"/>
              <a:t>eing able to run </a:t>
            </a:r>
          </a:p>
          <a:p>
            <a:r>
              <a:rPr lang="en-US" dirty="0" smtClean="0"/>
              <a:t>the session at your own office will help to keep costs down</a:t>
            </a:r>
            <a:r>
              <a:rPr lang="en-US" dirty="0"/>
              <a:t> </a:t>
            </a:r>
            <a:r>
              <a:rPr lang="en-US" dirty="0" smtClean="0"/>
              <a:t>and will allow for</a:t>
            </a:r>
          </a:p>
          <a:p>
            <a:r>
              <a:rPr lang="en-US" dirty="0" smtClean="0"/>
              <a:t>a ‘Live Call Clinic’.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Proposed Date: </a:t>
            </a:r>
            <a:r>
              <a:rPr lang="en-US" dirty="0" smtClean="0">
                <a:solidFill>
                  <a:srgbClr val="FF0080"/>
                </a:solidFill>
                <a:latin typeface="Engravers MT"/>
                <a:cs typeface="Engravers MT"/>
              </a:rPr>
              <a:t> July/August  </a:t>
            </a:r>
            <a:r>
              <a:rPr lang="en-US" dirty="0" smtClean="0">
                <a:solidFill>
                  <a:srgbClr val="FF0080"/>
                </a:solidFill>
                <a:latin typeface="Engravers MT"/>
                <a:cs typeface="Engravers MT"/>
              </a:rPr>
              <a:t>2023</a:t>
            </a:r>
            <a:endParaRPr lang="en-US" dirty="0" smtClean="0">
              <a:solidFill>
                <a:srgbClr val="FF0080"/>
              </a:solidFill>
              <a:latin typeface="Engravers MT"/>
              <a:cs typeface="Engravers MT"/>
            </a:endParaRPr>
          </a:p>
        </p:txBody>
      </p:sp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882" y="5238750"/>
            <a:ext cx="1547530" cy="132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6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882" y="5238750"/>
            <a:ext cx="1547530" cy="132645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5750" y="635108"/>
            <a:ext cx="857166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Engravers MT"/>
                <a:cs typeface="Engravers MT"/>
              </a:rPr>
              <a:t>Discovery Mission</a:t>
            </a:r>
            <a:endParaRPr lang="en-GB" sz="3200" dirty="0">
              <a:latin typeface="Engravers MT"/>
              <a:cs typeface="Engravers MT"/>
            </a:endParaRPr>
          </a:p>
          <a:p>
            <a:pPr algn="ctr"/>
            <a:r>
              <a:rPr lang="en-US" dirty="0"/>
              <a:t> </a:t>
            </a:r>
            <a:endParaRPr lang="en-GB" dirty="0"/>
          </a:p>
          <a:p>
            <a:pPr algn="ctr"/>
            <a:r>
              <a:rPr lang="en-US" sz="2800" dirty="0" smtClean="0">
                <a:solidFill>
                  <a:srgbClr val="FF0080"/>
                </a:solidFill>
                <a:latin typeface="Engravers MT"/>
                <a:cs typeface="Engravers MT"/>
              </a:rPr>
              <a:t>Mission overview </a:t>
            </a:r>
          </a:p>
          <a:p>
            <a:pPr algn="ctr"/>
            <a:r>
              <a:rPr lang="en-US" dirty="0" smtClean="0"/>
              <a:t>(Includes) </a:t>
            </a:r>
          </a:p>
          <a:p>
            <a:endParaRPr lang="en-GB" dirty="0"/>
          </a:p>
          <a:p>
            <a:r>
              <a:rPr lang="en-GB" dirty="0" smtClean="0"/>
              <a:t>Starting by conducting a “Briefing Call” (usually 30-60 minutes) with any of senior management team that would like to get involved, to discuss the challenges you/your team face, and the goals you’re looking to achieve. </a:t>
            </a:r>
          </a:p>
          <a:p>
            <a:endParaRPr lang="en-GB" dirty="0" smtClean="0"/>
          </a:p>
          <a:p>
            <a:r>
              <a:rPr lang="en-GB" dirty="0" smtClean="0"/>
              <a:t>I’ll ask questions about members of the team and we can discuss anyone that may need any special attention on the day, or who might be “harder to work with”. I </a:t>
            </a:r>
            <a:r>
              <a:rPr lang="en-GB" dirty="0"/>
              <a:t>will </a:t>
            </a:r>
            <a:r>
              <a:rPr lang="en-GB" dirty="0" smtClean="0"/>
              <a:t>also request </a:t>
            </a:r>
            <a:r>
              <a:rPr lang="en-GB" dirty="0"/>
              <a:t>to see any marketing literature that </a:t>
            </a:r>
            <a:r>
              <a:rPr lang="en-GB" dirty="0" smtClean="0"/>
              <a:t>is currently </a:t>
            </a:r>
            <a:r>
              <a:rPr lang="en-GB" dirty="0"/>
              <a:t>being send out to </a:t>
            </a:r>
            <a:r>
              <a:rPr lang="en-GB" dirty="0" smtClean="0"/>
              <a:t>prospects to review, feedback and possibly make some </a:t>
            </a:r>
            <a:r>
              <a:rPr lang="en-GB" dirty="0"/>
              <a:t>recommendations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From here I can tailor a session to meet everyone’s needs, and we will confirm the venue</a:t>
            </a:r>
            <a:r>
              <a:rPr lang="en-GB" dirty="0"/>
              <a:t> </a:t>
            </a:r>
            <a:r>
              <a:rPr lang="en-GB" dirty="0" smtClean="0"/>
              <a:t>and running times for the day.</a:t>
            </a:r>
          </a:p>
        </p:txBody>
      </p:sp>
    </p:spTree>
    <p:extLst>
      <p:ext uri="{BB962C8B-B14F-4D97-AF65-F5344CB8AC3E}">
        <p14:creationId xmlns:p14="http://schemas.microsoft.com/office/powerpoint/2010/main" val="342002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19009" y="2475552"/>
            <a:ext cx="60249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457200">
              <a:buSzPct val="100000"/>
              <a:buFontTx/>
              <a:buBlip>
                <a:blip r:embed="rId2"/>
              </a:buBlip>
            </a:pPr>
            <a:r>
              <a:rPr lang="en-US" sz="2000" dirty="0" smtClean="0">
                <a:solidFill>
                  <a:srgbClr val="FFFFFF"/>
                </a:solidFill>
                <a:latin typeface="Perpetua Titling MT" panose="02020502060505020804" pitchFamily="18" charset="0"/>
                <a:cs typeface="Palatino"/>
              </a:rPr>
              <a:t>5 Conversation </a:t>
            </a:r>
            <a:r>
              <a:rPr lang="en-US" sz="2000" dirty="0" err="1" smtClean="0">
                <a:solidFill>
                  <a:srgbClr val="FFFFFF"/>
                </a:solidFill>
                <a:latin typeface="Perpetua Titling MT" panose="02020502060505020804" pitchFamily="18" charset="0"/>
                <a:cs typeface="Palatino"/>
              </a:rPr>
              <a:t>stears</a:t>
            </a:r>
            <a:endParaRPr lang="en-US" sz="2000" dirty="0" smtClean="0">
              <a:solidFill>
                <a:srgbClr val="FFFFFF"/>
              </a:solidFill>
              <a:latin typeface="Perpetua Titling MT" panose="02020502060505020804" pitchFamily="18" charset="0"/>
              <a:cs typeface="Palatino"/>
            </a:endParaRPr>
          </a:p>
          <a:p>
            <a:pPr marL="457200" indent="-457200" defTabSz="457200">
              <a:buSzPct val="100000"/>
              <a:buFontTx/>
              <a:buBlip>
                <a:blip r:embed="rId2"/>
              </a:buBlip>
            </a:pPr>
            <a:r>
              <a:rPr lang="en-US" sz="2000" dirty="0" smtClean="0">
                <a:solidFill>
                  <a:srgbClr val="FFFFFF"/>
                </a:solidFill>
                <a:latin typeface="Perpetua Titling MT" panose="02020502060505020804" pitchFamily="18" charset="0"/>
                <a:cs typeface="Palatino"/>
              </a:rPr>
              <a:t>Getting past the gatekeeper</a:t>
            </a:r>
          </a:p>
          <a:p>
            <a:pPr marL="457200" indent="-457200" defTabSz="457200">
              <a:buSzPct val="100000"/>
              <a:buFontTx/>
              <a:buBlip>
                <a:blip r:embed="rId2"/>
              </a:buBlip>
            </a:pPr>
            <a:r>
              <a:rPr lang="en-US" sz="2000" dirty="0" smtClean="0">
                <a:solidFill>
                  <a:srgbClr val="FFFFFF"/>
                </a:solidFill>
                <a:latin typeface="Perpetua Titling MT" panose="02020502060505020804" pitchFamily="18" charset="0"/>
                <a:cs typeface="Palatino"/>
              </a:rPr>
              <a:t>Dealing with objections</a:t>
            </a:r>
          </a:p>
          <a:p>
            <a:pPr marL="457200" indent="-457200" defTabSz="457200">
              <a:buSzPct val="100000"/>
              <a:buFontTx/>
              <a:buBlip>
                <a:blip r:embed="rId2"/>
              </a:buBlip>
            </a:pPr>
            <a:r>
              <a:rPr lang="en-US" sz="2000" dirty="0" smtClean="0">
                <a:solidFill>
                  <a:srgbClr val="FFFFFF"/>
                </a:solidFill>
                <a:latin typeface="Perpetua Titling MT" panose="02020502060505020804" pitchFamily="18" charset="0"/>
                <a:cs typeface="Palatino"/>
              </a:rPr>
              <a:t>Rapport building techniques</a:t>
            </a:r>
            <a:endParaRPr lang="en-US" sz="2000" dirty="0">
              <a:solidFill>
                <a:srgbClr val="FFFFFF"/>
              </a:solidFill>
              <a:latin typeface="Perpetua Titling MT" panose="02020502060505020804" pitchFamily="18" charset="0"/>
              <a:cs typeface="Palatino"/>
            </a:endParaRPr>
          </a:p>
          <a:p>
            <a:pPr marL="457200" indent="-457200" defTabSz="457200">
              <a:buSzPct val="100000"/>
              <a:buFontTx/>
              <a:buBlip>
                <a:blip r:embed="rId2"/>
              </a:buBlip>
            </a:pPr>
            <a:r>
              <a:rPr lang="en-US" sz="2000" dirty="0" smtClean="0">
                <a:solidFill>
                  <a:srgbClr val="FFFFFF"/>
                </a:solidFill>
                <a:latin typeface="Perpetua Titling MT" panose="02020502060505020804" pitchFamily="18" charset="0"/>
                <a:cs typeface="Palatino"/>
              </a:rPr>
              <a:t>Prospect management</a:t>
            </a:r>
          </a:p>
          <a:p>
            <a:pPr marL="457200" indent="-457200" defTabSz="457200">
              <a:buSzPct val="100000"/>
              <a:buFontTx/>
              <a:buBlip>
                <a:blip r:embed="rId2"/>
              </a:buBlip>
            </a:pPr>
            <a:r>
              <a:rPr lang="en-US" sz="2000" dirty="0" smtClean="0">
                <a:solidFill>
                  <a:srgbClr val="FFFFFF"/>
                </a:solidFill>
                <a:latin typeface="Perpetua Titling MT" panose="02020502060505020804" pitchFamily="18" charset="0"/>
                <a:cs typeface="Palatino"/>
              </a:rPr>
              <a:t>Improving conversion ratios</a:t>
            </a:r>
            <a:endParaRPr lang="en-US" sz="2000" dirty="0">
              <a:solidFill>
                <a:srgbClr val="FFFFFF"/>
              </a:solidFill>
              <a:latin typeface="Perpetua Titling MT" panose="02020502060505020804" pitchFamily="18" charset="0"/>
              <a:cs typeface="Palatino"/>
            </a:endParaRPr>
          </a:p>
          <a:p>
            <a:pPr marL="457200" indent="-457200" defTabSz="457200">
              <a:buSzPct val="100000"/>
              <a:buFontTx/>
              <a:buBlip>
                <a:blip r:embed="rId2"/>
              </a:buBlip>
            </a:pPr>
            <a:r>
              <a:rPr lang="en-US" sz="2000" dirty="0" smtClean="0">
                <a:solidFill>
                  <a:srgbClr val="FFFFFF"/>
                </a:solidFill>
                <a:latin typeface="Perpetua Titling MT" panose="02020502060505020804" pitchFamily="18" charset="0"/>
                <a:cs typeface="Palatino"/>
              </a:rPr>
              <a:t>Motivation and discipline 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687802"/>
            <a:ext cx="9144000" cy="11701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4000" dirty="0" smtClean="0">
                <a:solidFill>
                  <a:srgbClr val="FFFFFF"/>
                </a:solidFill>
                <a:latin typeface="Perpetua Titling MT" panose="02020502060505020804" pitchFamily="18" charset="0"/>
                <a:cs typeface="Palatino"/>
              </a:rPr>
              <a:t>Workshop overview</a:t>
            </a:r>
            <a:endParaRPr lang="en-US" sz="4000" dirty="0">
              <a:solidFill>
                <a:srgbClr val="FFFFFF"/>
              </a:solidFill>
              <a:latin typeface="Perpetua Titling MT" panose="02020502060505020804" pitchFamily="18" charset="0"/>
              <a:cs typeface="Palatino"/>
            </a:endParaRPr>
          </a:p>
          <a:p>
            <a:pPr algn="ctr" defTabSz="457200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3" name="Picture 2" descr="il_fullxfull.178194548_grand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04" t="8606" r="23791" b="7094"/>
          <a:stretch/>
        </p:blipFill>
        <p:spPr>
          <a:xfrm>
            <a:off x="320400" y="803750"/>
            <a:ext cx="2669423" cy="46778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19009" y="803750"/>
            <a:ext cx="6024992" cy="6269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" name="Picture 1" descr="logo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673" y="208975"/>
            <a:ext cx="2644339" cy="226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71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882" y="5238750"/>
            <a:ext cx="1547530" cy="13264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4714" y="481899"/>
            <a:ext cx="8761863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100" dirty="0" smtClean="0">
                <a:latin typeface="Engravers MT"/>
                <a:cs typeface="Engravers MT"/>
              </a:rPr>
              <a:t>Telemarketing Masterclass</a:t>
            </a:r>
            <a:endParaRPr lang="en-US" sz="3100" dirty="0" smtClean="0">
              <a:solidFill>
                <a:srgbClr val="FF0080"/>
              </a:solidFill>
              <a:latin typeface="Engravers MT"/>
              <a:cs typeface="Engravers MT"/>
            </a:endParaRPr>
          </a:p>
          <a:p>
            <a:pPr algn="ctr"/>
            <a:r>
              <a:rPr lang="en-US" sz="2800" dirty="0" smtClean="0">
                <a:solidFill>
                  <a:srgbClr val="FF0080"/>
                </a:solidFill>
                <a:latin typeface="Engravers MT"/>
                <a:cs typeface="Engravers MT"/>
              </a:rPr>
              <a:t>Interactive workshop</a:t>
            </a:r>
          </a:p>
          <a:p>
            <a:pPr algn="ctr"/>
            <a:endParaRPr lang="en-US" dirty="0" smtClean="0"/>
          </a:p>
          <a:p>
            <a:r>
              <a:rPr lang="en-GB" dirty="0" smtClean="0"/>
              <a:t>This 90 minute Telemarketing Masterclass will change the way your team think about picking up the phone. We’ll be looking at the </a:t>
            </a:r>
            <a:r>
              <a:rPr lang="en-GB" dirty="0"/>
              <a:t>importance of telephone etiquette and how to get permission to speak, </a:t>
            </a:r>
            <a:r>
              <a:rPr lang="en-GB" dirty="0" smtClean="0"/>
              <a:t>while providing </a:t>
            </a:r>
            <a:r>
              <a:rPr lang="en-GB" dirty="0"/>
              <a:t>a call structure to follow and some techniques to keep them in control of their </a:t>
            </a:r>
            <a:r>
              <a:rPr lang="en-GB" dirty="0" smtClean="0"/>
              <a:t>calls. With your permission we’ll </a:t>
            </a:r>
            <a:r>
              <a:rPr lang="en-GB" dirty="0"/>
              <a:t>finish the </a:t>
            </a:r>
            <a:r>
              <a:rPr lang="en-GB" dirty="0" smtClean="0"/>
              <a:t>session </a:t>
            </a:r>
            <a:r>
              <a:rPr lang="en-GB" dirty="0"/>
              <a:t>with </a:t>
            </a:r>
            <a:r>
              <a:rPr lang="en-GB" dirty="0" smtClean="0"/>
              <a:t>a 1 hour “Live Call Clinic”, </a:t>
            </a:r>
            <a:r>
              <a:rPr lang="en-GB" dirty="0"/>
              <a:t>to </a:t>
            </a:r>
            <a:r>
              <a:rPr lang="en-GB" dirty="0" smtClean="0"/>
              <a:t>allow the </a:t>
            </a:r>
            <a:r>
              <a:rPr lang="en-GB" dirty="0"/>
              <a:t>team </a:t>
            </a:r>
            <a:r>
              <a:rPr lang="en-GB" dirty="0" smtClean="0"/>
              <a:t>to implement the </a:t>
            </a:r>
            <a:r>
              <a:rPr lang="en-GB" dirty="0"/>
              <a:t>structure and techniques we've been talking </a:t>
            </a:r>
            <a:r>
              <a:rPr lang="en-GB" dirty="0" smtClean="0"/>
              <a:t>about.</a:t>
            </a:r>
            <a:endParaRPr lang="en-GB" dirty="0"/>
          </a:p>
          <a:p>
            <a:r>
              <a:rPr lang="en-GB" dirty="0"/>
              <a:t>  </a:t>
            </a:r>
          </a:p>
          <a:p>
            <a:pPr lvl="0"/>
            <a:r>
              <a:rPr lang="en-GB" dirty="0" smtClean="0"/>
              <a:t>This program includes a hard copy of The Telephone Assassin Book for each attendee, plus a </a:t>
            </a:r>
            <a:r>
              <a:rPr lang="en-GB" dirty="0"/>
              <a:t>digital copy of </a:t>
            </a:r>
            <a:r>
              <a:rPr lang="en-GB" dirty="0" smtClean="0"/>
              <a:t>the slide used </a:t>
            </a:r>
            <a:r>
              <a:rPr lang="en-GB" dirty="0"/>
              <a:t>on the </a:t>
            </a:r>
            <a:r>
              <a:rPr lang="en-GB" dirty="0" smtClean="0"/>
              <a:t>day, which can be utilised for </a:t>
            </a:r>
            <a:r>
              <a:rPr lang="en-GB" dirty="0"/>
              <a:t>internal use </a:t>
            </a:r>
            <a:r>
              <a:rPr lang="en-GB" dirty="0" smtClean="0"/>
              <a:t>only - </a:t>
            </a:r>
            <a:r>
              <a:rPr lang="en-GB" i="1" dirty="0"/>
              <a:t>to use as a reference tool and helping </a:t>
            </a:r>
            <a:r>
              <a:rPr lang="en-GB" i="1" dirty="0" smtClean="0"/>
              <a:t>induct new starters.</a:t>
            </a:r>
          </a:p>
          <a:p>
            <a:pPr lvl="0"/>
            <a:endParaRPr lang="en-GB" dirty="0" smtClean="0"/>
          </a:p>
          <a:p>
            <a:r>
              <a:rPr lang="en-GB" dirty="0" smtClean="0"/>
              <a:t>This session </a:t>
            </a:r>
            <a:r>
              <a:rPr lang="en-GB" dirty="0"/>
              <a:t>will be delivered </a:t>
            </a:r>
            <a:r>
              <a:rPr lang="en-GB" dirty="0" smtClean="0"/>
              <a:t>online and </a:t>
            </a:r>
            <a:r>
              <a:rPr lang="en-GB" dirty="0"/>
              <a:t>will run </a:t>
            </a:r>
            <a:r>
              <a:rPr lang="en-GB" dirty="0" smtClean="0"/>
              <a:t>for around 3 hours in total, usually with </a:t>
            </a:r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short  </a:t>
            </a:r>
            <a:r>
              <a:rPr lang="en-GB" dirty="0" smtClean="0"/>
              <a:t>tea-break in the </a:t>
            </a:r>
            <a:r>
              <a:rPr lang="en-GB" dirty="0" smtClean="0"/>
              <a:t>middle</a:t>
            </a:r>
            <a:r>
              <a:rPr lang="en-GB" dirty="0"/>
              <a:t> </a:t>
            </a:r>
            <a:r>
              <a:rPr lang="en-GB" dirty="0" smtClean="0"/>
              <a:t>prior to making calls, and a final debriefing.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session comes with a guarantee that Everyone in the room will </a:t>
            </a:r>
            <a:r>
              <a:rPr lang="en-GB" dirty="0" smtClean="0"/>
              <a:t>walk</a:t>
            </a:r>
          </a:p>
          <a:p>
            <a:r>
              <a:rPr lang="en-GB" dirty="0" smtClean="0"/>
              <a:t>away </a:t>
            </a:r>
            <a:r>
              <a:rPr lang="en-GB" dirty="0"/>
              <a:t>with a "Gem", something useful they could implement straight </a:t>
            </a:r>
            <a:r>
              <a:rPr lang="en-GB" dirty="0" smtClean="0"/>
              <a:t>away.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411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882" y="5238750"/>
            <a:ext cx="1547530" cy="13264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9850" y="1170214"/>
            <a:ext cx="5878286" cy="44087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31104" y="947662"/>
            <a:ext cx="4097868" cy="307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90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882" y="5238750"/>
            <a:ext cx="1547530" cy="132645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5536" y="510286"/>
            <a:ext cx="86518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Engravers MT"/>
                <a:cs typeface="Engravers MT"/>
              </a:rPr>
              <a:t>Follow up Webinar  &amp; debriefing call</a:t>
            </a:r>
            <a:endParaRPr lang="en-GB" sz="3200" dirty="0">
              <a:latin typeface="Engravers MT"/>
              <a:cs typeface="Engravers MT"/>
            </a:endParaRPr>
          </a:p>
          <a:p>
            <a:r>
              <a:rPr lang="en-US" dirty="0"/>
              <a:t> </a:t>
            </a:r>
            <a:endParaRPr lang="en-GB" dirty="0"/>
          </a:p>
          <a:p>
            <a:pPr algn="ctr"/>
            <a:r>
              <a:rPr lang="en-US" sz="2800" dirty="0">
                <a:solidFill>
                  <a:schemeClr val="accent1"/>
                </a:solidFill>
                <a:latin typeface="Engravers MT"/>
                <a:cs typeface="Engravers MT"/>
              </a:rPr>
              <a:t>2</a:t>
            </a:r>
            <a:r>
              <a:rPr lang="en-US" sz="2800" dirty="0" smtClean="0">
                <a:solidFill>
                  <a:schemeClr val="accent1"/>
                </a:solidFill>
                <a:latin typeface="Engravers MT"/>
                <a:cs typeface="Engravers MT"/>
              </a:rPr>
              <a:t> weeks later </a:t>
            </a:r>
          </a:p>
          <a:p>
            <a:pPr algn="ctr"/>
            <a:r>
              <a:rPr lang="en-US" dirty="0" smtClean="0"/>
              <a:t>(approx. 45 minutes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GB" dirty="0"/>
              <a:t>1-2 weeks after the </a:t>
            </a:r>
            <a:r>
              <a:rPr lang="en-GB" dirty="0" err="1"/>
              <a:t>M</a:t>
            </a:r>
            <a:r>
              <a:rPr lang="en-GB" dirty="0" err="1" smtClean="0"/>
              <a:t>asterclass</a:t>
            </a:r>
            <a:r>
              <a:rPr lang="en-GB" dirty="0" smtClean="0"/>
              <a:t> we will always deliver a remote group follow </a:t>
            </a:r>
            <a:r>
              <a:rPr lang="en-GB" dirty="0"/>
              <a:t>up session - This is usually conducted </a:t>
            </a:r>
            <a:r>
              <a:rPr lang="en-GB" dirty="0" smtClean="0"/>
              <a:t>using Zoom, </a:t>
            </a:r>
            <a:r>
              <a:rPr lang="en-GB" dirty="0"/>
              <a:t>lasting from </a:t>
            </a:r>
            <a:r>
              <a:rPr lang="en-GB" dirty="0" smtClean="0"/>
              <a:t>30-60 mins </a:t>
            </a:r>
            <a:r>
              <a:rPr lang="en-GB" dirty="0"/>
              <a:t>depending on how much extra help is needed (you may record this session if you wish). </a:t>
            </a:r>
            <a:r>
              <a:rPr lang="en-GB" dirty="0" smtClean="0"/>
              <a:t>This </a:t>
            </a:r>
            <a:r>
              <a:rPr lang="en-GB" dirty="0"/>
              <a:t>gives the attendees an opportunity to discuss what's been happening since our session, sharing  any success stories and looking to address any new objections </a:t>
            </a:r>
            <a:r>
              <a:rPr lang="en-GB" dirty="0" smtClean="0"/>
              <a:t>or issues that </a:t>
            </a:r>
            <a:r>
              <a:rPr lang="en-GB" dirty="0"/>
              <a:t>may be coming up.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/>
              <a:t> </a:t>
            </a:r>
            <a:r>
              <a:rPr lang="en-GB" dirty="0" smtClean="0"/>
              <a:t>(20-30 minutes)</a:t>
            </a:r>
            <a:endParaRPr lang="en-GB" dirty="0"/>
          </a:p>
          <a:p>
            <a:r>
              <a:rPr lang="en-GB" dirty="0" smtClean="0"/>
              <a:t>Around 1 </a:t>
            </a:r>
            <a:r>
              <a:rPr lang="en-GB" dirty="0"/>
              <a:t>month after </a:t>
            </a:r>
            <a:r>
              <a:rPr lang="en-GB" dirty="0" smtClean="0"/>
              <a:t>the workshop </a:t>
            </a:r>
            <a:r>
              <a:rPr lang="en-GB" dirty="0"/>
              <a:t>we </a:t>
            </a:r>
            <a:r>
              <a:rPr lang="en-GB" dirty="0" smtClean="0"/>
              <a:t>will conduct </a:t>
            </a:r>
            <a:r>
              <a:rPr lang="en-GB" dirty="0"/>
              <a:t>a </a:t>
            </a:r>
            <a:r>
              <a:rPr lang="en-GB" dirty="0" smtClean="0"/>
              <a:t>short “Debriefing </a:t>
            </a:r>
            <a:r>
              <a:rPr lang="en-GB" dirty="0"/>
              <a:t>C</a:t>
            </a:r>
            <a:r>
              <a:rPr lang="en-GB" dirty="0" smtClean="0"/>
              <a:t>all” (around 30 mins) to </a:t>
            </a:r>
            <a:r>
              <a:rPr lang="en-GB" dirty="0"/>
              <a:t>review the performance of the team and </a:t>
            </a:r>
            <a:r>
              <a:rPr lang="en-GB" dirty="0" smtClean="0"/>
              <a:t>discussing if/how </a:t>
            </a:r>
            <a:r>
              <a:rPr lang="en-GB" dirty="0"/>
              <a:t>best to continue </a:t>
            </a:r>
            <a:r>
              <a:rPr lang="en-GB" dirty="0" smtClean="0"/>
              <a:t>their </a:t>
            </a:r>
            <a:r>
              <a:rPr lang="en-GB" dirty="0"/>
              <a:t>development. </a:t>
            </a:r>
            <a:r>
              <a:rPr lang="en-GB" i="1" dirty="0" smtClean="0"/>
              <a:t>Follow up sessions &amp; “Part 2” can be run in a </a:t>
            </a:r>
            <a:r>
              <a:rPr lang="en-GB" i="1" dirty="0"/>
              <a:t>variety of ways, from doing mini refresher sessions, running </a:t>
            </a:r>
            <a:r>
              <a:rPr lang="en-GB" i="1" dirty="0" smtClean="0"/>
              <a:t>a “call clinic” (</a:t>
            </a:r>
            <a:r>
              <a:rPr lang="en-GB" i="1" dirty="0"/>
              <a:t>calling as a group), or 1-2-1 </a:t>
            </a:r>
            <a:endParaRPr lang="en-GB" i="1" dirty="0" smtClean="0"/>
          </a:p>
          <a:p>
            <a:r>
              <a:rPr lang="en-GB" i="1" dirty="0" smtClean="0"/>
              <a:t>coaching &amp; monitoring. Some clients choose </a:t>
            </a:r>
            <a:r>
              <a:rPr lang="en-GB" i="1" dirty="0"/>
              <a:t>weekly/fortnightly </a:t>
            </a:r>
            <a:r>
              <a:rPr lang="en-GB" i="1" dirty="0" smtClean="0"/>
              <a:t>video calls </a:t>
            </a:r>
          </a:p>
          <a:p>
            <a:r>
              <a:rPr lang="en-GB" i="1" dirty="0" smtClean="0"/>
              <a:t>or monthly webinars between visits, but we can discuss how YOU think </a:t>
            </a:r>
          </a:p>
          <a:p>
            <a:r>
              <a:rPr lang="en-GB" i="1" dirty="0" smtClean="0"/>
              <a:t>would work best at the appropriate time.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97756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882" y="5238750"/>
            <a:ext cx="1547530" cy="132645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5536" y="572997"/>
            <a:ext cx="8651876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Engravers MT"/>
                <a:cs typeface="Engravers MT"/>
              </a:rPr>
              <a:t>investment</a:t>
            </a:r>
            <a:endParaRPr lang="en-GB" sz="3200" dirty="0">
              <a:latin typeface="Engravers MT"/>
              <a:cs typeface="Engravers MT"/>
            </a:endParaRPr>
          </a:p>
          <a:p>
            <a:r>
              <a:rPr lang="en-US" dirty="0"/>
              <a:t> </a:t>
            </a:r>
            <a:endParaRPr lang="en-GB" dirty="0"/>
          </a:p>
          <a:p>
            <a:pPr algn="ctr"/>
            <a:r>
              <a:rPr lang="en-US" sz="2800" dirty="0" smtClean="0">
                <a:solidFill>
                  <a:schemeClr val="accent1"/>
                </a:solidFill>
                <a:latin typeface="Engravers MT"/>
                <a:cs typeface="Engravers MT"/>
              </a:rPr>
              <a:t>Mission Breakdown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Discovery mission – Management interviews / Briefing Call, literature review and recommendations</a:t>
            </a:r>
          </a:p>
          <a:p>
            <a:endParaRPr lang="en-US" sz="1100" dirty="0"/>
          </a:p>
          <a:p>
            <a:r>
              <a:rPr lang="en-US" dirty="0" smtClean="0"/>
              <a:t>Telemarketing Masterclass -   This 90 minute interactive workshop includes a copy of my book for </a:t>
            </a:r>
            <a:r>
              <a:rPr lang="en-US" smtClean="0"/>
              <a:t>each </a:t>
            </a:r>
            <a:r>
              <a:rPr lang="en-US" smtClean="0"/>
              <a:t>attendee, </a:t>
            </a:r>
            <a:r>
              <a:rPr lang="en-US" dirty="0" smtClean="0"/>
              <a:t>and a 1 hour Live Call Clinic at the end. </a:t>
            </a:r>
            <a:r>
              <a:rPr lang="en-US" dirty="0"/>
              <a:t>P</a:t>
            </a:r>
            <a:r>
              <a:rPr lang="en-US" dirty="0" smtClean="0"/>
              <a:t>lus a digital copy of all materials used on the day will also be provided.</a:t>
            </a:r>
          </a:p>
          <a:p>
            <a:endParaRPr lang="en-US" sz="1100" dirty="0"/>
          </a:p>
          <a:p>
            <a:r>
              <a:rPr lang="en-US" dirty="0" smtClean="0"/>
              <a:t>Follow up webinar – 45-60 minute via Skype or Teleconferencing  system</a:t>
            </a:r>
          </a:p>
          <a:p>
            <a:endParaRPr lang="en-US" sz="1100" dirty="0" smtClean="0"/>
          </a:p>
          <a:p>
            <a:r>
              <a:rPr lang="en-US" dirty="0" smtClean="0"/>
              <a:t>Debriefing – Video conference meeting to review team performance with the senior management team, to discuss the results and if/how continued support could be delivered.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</a:t>
            </a:r>
            <a:r>
              <a:rPr lang="en-US" dirty="0" smtClean="0"/>
              <a:t>otal Investment for this initial 4 stage program would be </a:t>
            </a:r>
            <a:r>
              <a:rPr lang="en-US" dirty="0" smtClean="0"/>
              <a:t>£2,150, </a:t>
            </a:r>
            <a:r>
              <a:rPr lang="en-US" dirty="0" smtClean="0"/>
              <a:t>plus </a:t>
            </a:r>
          </a:p>
          <a:p>
            <a:r>
              <a:rPr lang="en-US" dirty="0" smtClean="0"/>
              <a:t>£10 per person for the books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sz="1600" i="1" dirty="0" smtClean="0"/>
              <a:t>(Payment Terms – 50% deposit is taken upon booking, and the remaining balance is </a:t>
            </a:r>
          </a:p>
          <a:p>
            <a:r>
              <a:rPr lang="en-US" sz="1600" i="1" dirty="0"/>
              <a:t>d</a:t>
            </a:r>
            <a:r>
              <a:rPr lang="en-US" sz="1600" i="1" dirty="0" smtClean="0"/>
              <a:t>ue two weeks prior to the onsite visit)</a:t>
            </a:r>
          </a:p>
        </p:txBody>
      </p:sp>
    </p:spTree>
    <p:extLst>
      <p:ext uri="{BB962C8B-B14F-4D97-AF65-F5344CB8AC3E}">
        <p14:creationId xmlns:p14="http://schemas.microsoft.com/office/powerpoint/2010/main" val="7893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882" y="5238750"/>
            <a:ext cx="1547530" cy="132645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8082" y="616249"/>
            <a:ext cx="782851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Engravers MT"/>
                <a:cs typeface="Engravers MT"/>
              </a:rPr>
              <a:t>If you have any questions at all </a:t>
            </a:r>
          </a:p>
          <a:p>
            <a:pPr algn="ctr"/>
            <a:r>
              <a:rPr lang="en-US" sz="3200" dirty="0" smtClean="0">
                <a:latin typeface="Engravers MT"/>
                <a:cs typeface="Engravers MT"/>
              </a:rPr>
              <a:t>or you would like to </a:t>
            </a:r>
          </a:p>
          <a:p>
            <a:pPr algn="ctr"/>
            <a:r>
              <a:rPr lang="en-GB" sz="3200" dirty="0" smtClean="0">
                <a:latin typeface="Engravers MT"/>
                <a:cs typeface="Engravers MT"/>
              </a:rPr>
              <a:t>discuss this program please call </a:t>
            </a:r>
            <a:endParaRPr lang="en-US" sz="2800" dirty="0">
              <a:solidFill>
                <a:srgbClr val="FF0080"/>
              </a:solidFill>
              <a:latin typeface="Engravers MT"/>
              <a:cs typeface="Engravers MT"/>
            </a:endParaRPr>
          </a:p>
          <a:p>
            <a:pPr algn="ctr"/>
            <a:r>
              <a:rPr lang="en-US" sz="2800" dirty="0" smtClean="0">
                <a:solidFill>
                  <a:srgbClr val="FF0080"/>
                </a:solidFill>
                <a:latin typeface="Engravers MT"/>
                <a:cs typeface="Engravers MT"/>
              </a:rPr>
              <a:t> Anthony on 07887 798033</a:t>
            </a:r>
            <a:endParaRPr lang="en-US" sz="2800" dirty="0">
              <a:solidFill>
                <a:srgbClr val="FF0080"/>
              </a:solidFill>
              <a:latin typeface="Engravers MT"/>
              <a:cs typeface="Engravers MT"/>
            </a:endParaRPr>
          </a:p>
        </p:txBody>
      </p:sp>
      <p:pic>
        <p:nvPicPr>
          <p:cNvPr id="1027" name="Picture 3" descr="C:\Users\Anthony\Desktop\Ant Work\MAD Master\ALL MAD\Anthony Stears\Editorial\Black and white headsho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472" y="3806105"/>
            <a:ext cx="1954164" cy="210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47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Telephone Assassin Theme">
      <a:dk1>
        <a:sysClr val="windowText" lastClr="000000"/>
      </a:dk1>
      <a:lt1>
        <a:srgbClr val="FFFFFF"/>
      </a:lt1>
      <a:dk2>
        <a:srgbClr val="040404"/>
      </a:dk2>
      <a:lt2>
        <a:srgbClr val="FFFFFF"/>
      </a:lt2>
      <a:accent1>
        <a:srgbClr val="FF0080"/>
      </a:accent1>
      <a:accent2>
        <a:srgbClr val="CCCCCC"/>
      </a:accent2>
      <a:accent3>
        <a:srgbClr val="666666"/>
      </a:accent3>
      <a:accent4>
        <a:srgbClr val="FF138D"/>
      </a:accent4>
      <a:accent5>
        <a:srgbClr val="4BACC6"/>
      </a:accent5>
      <a:accent6>
        <a:srgbClr val="333333"/>
      </a:accent6>
      <a:hlink>
        <a:srgbClr val="4C4C4C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30649</TotalTime>
  <Words>169</Words>
  <Application>Microsoft Office PowerPoint</Application>
  <PresentationFormat>On-screen Show (4:3)</PresentationFormat>
  <Paragraphs>82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Copperplate Gothic Light</vt:lpstr>
      <vt:lpstr>Engravers MT</vt:lpstr>
      <vt:lpstr>Palatino</vt:lpstr>
      <vt:lpstr>Perpetua Titling MT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Carly Burgon</dc:creator>
  <cp:lastModifiedBy>Anthony Stears</cp:lastModifiedBy>
  <cp:revision>107</cp:revision>
  <dcterms:created xsi:type="dcterms:W3CDTF">2015-03-03T15:33:39Z</dcterms:created>
  <dcterms:modified xsi:type="dcterms:W3CDTF">2023-04-03T09:28:21Z</dcterms:modified>
</cp:coreProperties>
</file>